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2"/>
  </p:notesMasterIdLst>
  <p:sldIdLst>
    <p:sldId id="12732" r:id="rId5"/>
    <p:sldId id="12740" r:id="rId6"/>
    <p:sldId id="12755" r:id="rId7"/>
    <p:sldId id="12756" r:id="rId8"/>
    <p:sldId id="12741" r:id="rId9"/>
    <p:sldId id="12749" r:id="rId10"/>
    <p:sldId id="12750" r:id="rId11"/>
    <p:sldId id="12762" r:id="rId12"/>
    <p:sldId id="12752" r:id="rId13"/>
    <p:sldId id="12761" r:id="rId14"/>
    <p:sldId id="12760" r:id="rId15"/>
    <p:sldId id="12742" r:id="rId16"/>
    <p:sldId id="12754" r:id="rId17"/>
    <p:sldId id="12751" r:id="rId18"/>
    <p:sldId id="12745" r:id="rId19"/>
    <p:sldId id="12763" r:id="rId20"/>
    <p:sldId id="1274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00"/>
    <a:srgbClr val="DF1930"/>
    <a:srgbClr val="0A0A0A"/>
    <a:srgbClr val="1E3260"/>
    <a:srgbClr val="0076BC"/>
    <a:srgbClr val="CBD6E7"/>
    <a:srgbClr val="00AEEF"/>
    <a:srgbClr val="004987"/>
    <a:srgbClr val="58595B"/>
    <a:srgbClr val="F69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4DD9C-3CD1-472A-A9E0-CCB8D6AD19EC}" v="932" dt="2024-10-17T23:37:18.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0" autoAdjust="0"/>
  </p:normalViewPr>
  <p:slideViewPr>
    <p:cSldViewPr snapToGrid="0">
      <p:cViewPr varScale="1">
        <p:scale>
          <a:sx n="138" d="100"/>
          <a:sy n="138" d="100"/>
        </p:scale>
        <p:origin x="2724" y="83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032B37-04D3-2C4E-BE4E-5883C95AB85C}" type="datetimeFigureOut">
              <a:rPr lang="en-US" smtClean="0"/>
              <a:t>10/16/2024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F5D90E-E9B2-7542-8E86-A1E487A342C4}" type="slidenum">
              <a:rPr lang="en-US" smtClean="0"/>
              <a:t>‹#›</a:t>
            </a:fld>
            <a:endParaRPr lang="en-US"/>
          </a:p>
        </p:txBody>
      </p:sp>
    </p:spTree>
    <p:extLst>
      <p:ext uri="{BB962C8B-B14F-4D97-AF65-F5344CB8AC3E}">
        <p14:creationId xmlns:p14="http://schemas.microsoft.com/office/powerpoint/2010/main" val="13811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5D90E-E9B2-7542-8E86-A1E487A342C4}" type="slidenum">
              <a:rPr lang="en-US" smtClean="0"/>
              <a:t>2</a:t>
            </a:fld>
            <a:endParaRPr lang="en-US"/>
          </a:p>
        </p:txBody>
      </p:sp>
    </p:spTree>
    <p:extLst>
      <p:ext uri="{BB962C8B-B14F-4D97-AF65-F5344CB8AC3E}">
        <p14:creationId xmlns:p14="http://schemas.microsoft.com/office/powerpoint/2010/main" val="10065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recipient were to receive this email, they would be much more likely to click the link than if this email had not been generated by AI. The fact that this email is so well-crafted makes it more difficult to detect by humans, underscoring the increased need for email security that can use other signals to detect and block these well-written and convincing attacks. </a:t>
            </a:r>
          </a:p>
        </p:txBody>
      </p:sp>
      <p:sp>
        <p:nvSpPr>
          <p:cNvPr id="4" name="Slide Number Placeholder 3"/>
          <p:cNvSpPr>
            <a:spLocks noGrp="1"/>
          </p:cNvSpPr>
          <p:nvPr>
            <p:ph type="sldNum" sz="quarter" idx="5"/>
          </p:nvPr>
        </p:nvSpPr>
        <p:spPr/>
        <p:txBody>
          <a:bodyPr/>
          <a:lstStyle/>
          <a:p>
            <a:fld id="{E1F5D90E-E9B2-7542-8E86-A1E487A342C4}" type="slidenum">
              <a:rPr lang="en-US" smtClean="0"/>
              <a:t>13</a:t>
            </a:fld>
            <a:endParaRPr lang="en-US"/>
          </a:p>
        </p:txBody>
      </p:sp>
    </p:spTree>
    <p:extLst>
      <p:ext uri="{BB962C8B-B14F-4D97-AF65-F5344CB8AC3E}">
        <p14:creationId xmlns:p14="http://schemas.microsoft.com/office/powerpoint/2010/main" val="255360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Big Game Hunting Dedicated Leak Sites  – Cyberattack targeting large, high-value / profile orgs</a:t>
            </a:r>
          </a:p>
          <a:p>
            <a:pPr marL="342900" indent="-342900">
              <a:buFont typeface="Arial" panose="020B0604020202020204" pitchFamily="34" charset="0"/>
              <a:buChar char="•"/>
            </a:pPr>
            <a:r>
              <a:rPr lang="en-US" sz="2000" dirty="0"/>
              <a:t>Who are they?</a:t>
            </a:r>
          </a:p>
          <a:p>
            <a:pPr marL="457200" lvl="1" indent="0">
              <a:buFont typeface="Arial" panose="020B0604020202020204" pitchFamily="34" charset="0"/>
              <a:buNone/>
            </a:pPr>
            <a:r>
              <a:rPr lang="en-US" sz="2000" dirty="0"/>
              <a:t>Victims are chosen based on their ability to pay a ransom, as well as the likelihood that they will do so in order to resume business operations or avoid public scrutiny. Common targets may include:</a:t>
            </a:r>
          </a:p>
          <a:p>
            <a:pPr marL="742950" lvl="1" indent="-285750">
              <a:buFont typeface="Arial" panose="020B0604020202020204" pitchFamily="34" charset="0"/>
              <a:buChar char="•"/>
            </a:pPr>
            <a:r>
              <a:rPr lang="en-US" sz="1400" dirty="0"/>
              <a:t>Large corporations</a:t>
            </a:r>
          </a:p>
          <a:p>
            <a:pPr marL="742950" lvl="1" indent="-285750">
              <a:buFont typeface="Arial" panose="020B0604020202020204" pitchFamily="34" charset="0"/>
              <a:buChar char="•"/>
            </a:pPr>
            <a:r>
              <a:rPr lang="en-US" sz="1400" dirty="0"/>
              <a:t>Banks and other financial institutions</a:t>
            </a:r>
          </a:p>
          <a:p>
            <a:pPr marL="742950" lvl="1" indent="-285750">
              <a:buFont typeface="Arial" panose="020B0604020202020204" pitchFamily="34" charset="0"/>
              <a:buChar char="•"/>
            </a:pPr>
            <a:r>
              <a:rPr lang="en-US" sz="1400" dirty="0"/>
              <a:t>Utilities</a:t>
            </a:r>
          </a:p>
          <a:p>
            <a:pPr marL="742950" lvl="1" indent="-285750">
              <a:buFont typeface="Arial" panose="020B0604020202020204" pitchFamily="34" charset="0"/>
              <a:buChar char="•"/>
            </a:pPr>
            <a:r>
              <a:rPr lang="en-US" sz="1400" dirty="0"/>
              <a:t>Hospitals and other healthcare institutions</a:t>
            </a:r>
          </a:p>
          <a:p>
            <a:pPr marL="742950" lvl="1" indent="-285750">
              <a:buFont typeface="Arial" panose="020B0604020202020204" pitchFamily="34" charset="0"/>
              <a:buChar char="•"/>
            </a:pPr>
            <a:r>
              <a:rPr lang="en-US" sz="1400" dirty="0"/>
              <a:t>Government agencies</a:t>
            </a:r>
          </a:p>
          <a:p>
            <a:pPr marL="742950" lvl="1" indent="-285750">
              <a:buFont typeface="Arial" panose="020B0604020202020204" pitchFamily="34" charset="0"/>
              <a:buChar char="•"/>
            </a:pPr>
            <a:r>
              <a:rPr lang="en-US" sz="1400" dirty="0"/>
              <a:t>High net worth individuals, such as celebrities and prominent business leaders</a:t>
            </a:r>
          </a:p>
          <a:p>
            <a:pPr marL="742950" lvl="1" indent="-285750">
              <a:buFont typeface="Arial" panose="020B0604020202020204" pitchFamily="34" charset="0"/>
              <a:buChar char="•"/>
            </a:pPr>
            <a:r>
              <a:rPr lang="en-US" sz="1400" dirty="0"/>
              <a:t>Any organization that holds sensitive data, including intellectual property, trade secrets, personal data or medical records</a:t>
            </a:r>
          </a:p>
          <a:p>
            <a:endParaRPr lang="en-US" dirty="0"/>
          </a:p>
        </p:txBody>
      </p:sp>
      <p:sp>
        <p:nvSpPr>
          <p:cNvPr id="4" name="Slide Number Placeholder 3"/>
          <p:cNvSpPr>
            <a:spLocks noGrp="1"/>
          </p:cNvSpPr>
          <p:nvPr>
            <p:ph type="sldNum" sz="quarter" idx="5"/>
          </p:nvPr>
        </p:nvSpPr>
        <p:spPr/>
        <p:txBody>
          <a:bodyPr/>
          <a:lstStyle/>
          <a:p>
            <a:fld id="{E1F5D90E-E9B2-7542-8E86-A1E487A342C4}" type="slidenum">
              <a:rPr lang="en-US" smtClean="0"/>
              <a:t>14</a:t>
            </a:fld>
            <a:endParaRPr lang="en-US"/>
          </a:p>
        </p:txBody>
      </p:sp>
    </p:spTree>
    <p:extLst>
      <p:ext uri="{BB962C8B-B14F-4D97-AF65-F5344CB8AC3E}">
        <p14:creationId xmlns:p14="http://schemas.microsoft.com/office/powerpoint/2010/main" val="317103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Slow Down Reading Email - 90% of malware is delivered via email</a:t>
            </a:r>
          </a:p>
          <a:p>
            <a:endParaRPr lang="en-US"/>
          </a:p>
        </p:txBody>
      </p:sp>
      <p:sp>
        <p:nvSpPr>
          <p:cNvPr id="4" name="Slide Number Placeholder 3"/>
          <p:cNvSpPr>
            <a:spLocks noGrp="1"/>
          </p:cNvSpPr>
          <p:nvPr>
            <p:ph type="sldNum" sz="quarter" idx="5"/>
          </p:nvPr>
        </p:nvSpPr>
        <p:spPr/>
        <p:txBody>
          <a:bodyPr/>
          <a:lstStyle/>
          <a:p>
            <a:fld id="{E1F5D90E-E9B2-7542-8E86-A1E487A342C4}" type="slidenum">
              <a:rPr lang="en-US" smtClean="0"/>
              <a:t>15</a:t>
            </a:fld>
            <a:endParaRPr lang="en-US"/>
          </a:p>
        </p:txBody>
      </p:sp>
    </p:spTree>
    <p:extLst>
      <p:ext uri="{BB962C8B-B14F-4D97-AF65-F5344CB8AC3E}">
        <p14:creationId xmlns:p14="http://schemas.microsoft.com/office/powerpoint/2010/main" val="180340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5D90E-E9B2-7542-8E86-A1E487A342C4}" type="slidenum">
              <a:rPr lang="en-US" smtClean="0"/>
              <a:t>17</a:t>
            </a:fld>
            <a:endParaRPr lang="en-US"/>
          </a:p>
        </p:txBody>
      </p:sp>
    </p:spTree>
    <p:extLst>
      <p:ext uri="{BB962C8B-B14F-4D97-AF65-F5344CB8AC3E}">
        <p14:creationId xmlns:p14="http://schemas.microsoft.com/office/powerpoint/2010/main" val="249295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Puts patients’ safety at risk who depend on emergency departments, radiology units, and or cancer centers, etc.</a:t>
            </a:r>
          </a:p>
          <a:p>
            <a:endParaRPr lang="en-US" dirty="0"/>
          </a:p>
        </p:txBody>
      </p:sp>
      <p:sp>
        <p:nvSpPr>
          <p:cNvPr id="4" name="Slide Number Placeholder 3"/>
          <p:cNvSpPr>
            <a:spLocks noGrp="1"/>
          </p:cNvSpPr>
          <p:nvPr>
            <p:ph type="sldNum" sz="quarter" idx="5"/>
          </p:nvPr>
        </p:nvSpPr>
        <p:spPr/>
        <p:txBody>
          <a:bodyPr/>
          <a:lstStyle/>
          <a:p>
            <a:fld id="{E1F5D90E-E9B2-7542-8E86-A1E487A342C4}" type="slidenum">
              <a:rPr lang="en-US" smtClean="0"/>
              <a:t>3</a:t>
            </a:fld>
            <a:endParaRPr lang="en-US"/>
          </a:p>
        </p:txBody>
      </p:sp>
    </p:spTree>
    <p:extLst>
      <p:ext uri="{BB962C8B-B14F-4D97-AF65-F5344CB8AC3E}">
        <p14:creationId xmlns:p14="http://schemas.microsoft.com/office/powerpoint/2010/main" val="372518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Stack, Brian. “Here’s How Much Your Personal Information Is Selling for on the Dark Web.” Experian. December 6, 2017. https://www.experian.com/blogs/ask-experian/heres-how-much-your-personalinformation-is-selling-for-on-the-dark-web/.</a:t>
            </a:r>
          </a:p>
        </p:txBody>
      </p:sp>
      <p:sp>
        <p:nvSpPr>
          <p:cNvPr id="4" name="Slide Number Placeholder 3"/>
          <p:cNvSpPr>
            <a:spLocks noGrp="1"/>
          </p:cNvSpPr>
          <p:nvPr>
            <p:ph type="sldNum" sz="quarter" idx="5"/>
          </p:nvPr>
        </p:nvSpPr>
        <p:spPr/>
        <p:txBody>
          <a:bodyPr/>
          <a:lstStyle/>
          <a:p>
            <a:fld id="{E1F5D90E-E9B2-7542-8E86-A1E487A342C4}" type="slidenum">
              <a:rPr lang="en-US" smtClean="0"/>
              <a:t>4</a:t>
            </a:fld>
            <a:endParaRPr lang="en-US"/>
          </a:p>
        </p:txBody>
      </p:sp>
    </p:spTree>
    <p:extLst>
      <p:ext uri="{BB962C8B-B14F-4D97-AF65-F5344CB8AC3E}">
        <p14:creationId xmlns:p14="http://schemas.microsoft.com/office/powerpoint/2010/main" val="328639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Healthcare MFA not in place</a:t>
            </a:r>
          </a:p>
          <a:p>
            <a:endParaRPr lang="en-US" dirty="0"/>
          </a:p>
          <a:p>
            <a:r>
              <a:rPr lang="en-US" dirty="0"/>
              <a:t>OCR</a:t>
            </a:r>
          </a:p>
          <a:p>
            <a:pPr marL="171450" indent="-171450">
              <a:buFont typeface="Arial" panose="020B0604020202020204" pitchFamily="34" charset="0"/>
              <a:buChar char="•"/>
            </a:pPr>
            <a:r>
              <a:rPr lang="en-US" dirty="0"/>
              <a:t>From Health Plans, Healthcare Clearing Houses, &amp; Healthcare Providers for 2022, 2023 and YTD 2024</a:t>
            </a:r>
          </a:p>
          <a:p>
            <a:endParaRPr lang="en-US" dirty="0"/>
          </a:p>
        </p:txBody>
      </p:sp>
      <p:sp>
        <p:nvSpPr>
          <p:cNvPr id="4" name="Slide Number Placeholder 3"/>
          <p:cNvSpPr>
            <a:spLocks noGrp="1"/>
          </p:cNvSpPr>
          <p:nvPr>
            <p:ph type="sldNum" sz="quarter" idx="5"/>
          </p:nvPr>
        </p:nvSpPr>
        <p:spPr/>
        <p:txBody>
          <a:bodyPr/>
          <a:lstStyle/>
          <a:p>
            <a:fld id="{E1F5D90E-E9B2-7542-8E86-A1E487A342C4}" type="slidenum">
              <a:rPr lang="en-US" smtClean="0"/>
              <a:t>5</a:t>
            </a:fld>
            <a:endParaRPr lang="en-US"/>
          </a:p>
        </p:txBody>
      </p:sp>
    </p:spTree>
    <p:extLst>
      <p:ext uri="{BB962C8B-B14F-4D97-AF65-F5344CB8AC3E}">
        <p14:creationId xmlns:p14="http://schemas.microsoft.com/office/powerpoint/2010/main" val="148531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5D90E-E9B2-7542-8E86-A1E487A342C4}" type="slidenum">
              <a:rPr lang="en-US" smtClean="0"/>
              <a:t>6</a:t>
            </a:fld>
            <a:endParaRPr lang="en-US"/>
          </a:p>
        </p:txBody>
      </p:sp>
    </p:spTree>
    <p:extLst>
      <p:ext uri="{BB962C8B-B14F-4D97-AF65-F5344CB8AC3E}">
        <p14:creationId xmlns:p14="http://schemas.microsoft.com/office/powerpoint/2010/main" val="306835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5D90E-E9B2-7542-8E86-A1E487A342C4}" type="slidenum">
              <a:rPr lang="en-US" smtClean="0"/>
              <a:t>7</a:t>
            </a:fld>
            <a:endParaRPr lang="en-US"/>
          </a:p>
        </p:txBody>
      </p:sp>
    </p:spTree>
    <p:extLst>
      <p:ext uri="{BB962C8B-B14F-4D97-AF65-F5344CB8AC3E}">
        <p14:creationId xmlns:p14="http://schemas.microsoft.com/office/powerpoint/2010/main" val="1853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History – It’s been around since the 1950s and Alan Turing, British Mathematician kind of gave birth to the  idea, and the groundwork really started to take off in the 1960s and 70s</a:t>
            </a:r>
          </a:p>
          <a:p>
            <a:pPr marL="628650" lvl="1" indent="-171450">
              <a:buFont typeface="Arial" panose="020B0604020202020204" pitchFamily="34" charset="0"/>
              <a:buChar char="•"/>
            </a:pPr>
            <a:r>
              <a:rPr lang="en-US" dirty="0"/>
              <a:t>MIT, Stanford, and Carnegie Mellon </a:t>
            </a:r>
          </a:p>
          <a:p>
            <a:pPr marL="628650" lvl="1" indent="-171450">
              <a:buFont typeface="Arial" panose="020B0604020202020204" pitchFamily="34" charset="0"/>
              <a:buChar char="•"/>
            </a:pPr>
            <a:r>
              <a:rPr lang="en-US" dirty="0"/>
              <a:t>First chatbot – ELIZA created by MIT’s Joseph </a:t>
            </a:r>
            <a:r>
              <a:rPr lang="en-US" dirty="0" err="1"/>
              <a:t>Weizenbaum</a:t>
            </a:r>
            <a:endParaRPr lang="en-US" dirty="0"/>
          </a:p>
          <a:p>
            <a:pPr marL="628650" lvl="1" indent="-171450">
              <a:buFont typeface="Arial" panose="020B0604020202020204" pitchFamily="34" charset="0"/>
              <a:buChar char="•"/>
            </a:pPr>
            <a:r>
              <a:rPr lang="en-US" dirty="0"/>
              <a:t>American Association of Artificial Intelligence was founded in 180s</a:t>
            </a:r>
          </a:p>
          <a:p>
            <a:pPr marL="171450" indent="-171450">
              <a:buFont typeface="Arial" panose="020B0604020202020204" pitchFamily="34" charset="0"/>
              <a:buChar char="•"/>
            </a:pPr>
            <a:r>
              <a:rPr lang="en-US" dirty="0"/>
              <a:t>Enhances Productivity – we all agree </a:t>
            </a:r>
            <a:r>
              <a:rPr lang="en-US" dirty="0">
                <a:sym typeface="Wingdings" panose="05000000000000000000" pitchFamily="2" charset="2"/>
              </a:rPr>
              <a:t></a:t>
            </a:r>
          </a:p>
          <a:p>
            <a:pPr marL="628650" lvl="1" indent="-171450">
              <a:buFont typeface="Arial" panose="020B0604020202020204" pitchFamily="34" charset="0"/>
              <a:buChar char="•"/>
            </a:pPr>
            <a:r>
              <a:rPr lang="en-US" dirty="0">
                <a:sym typeface="Wingdings" panose="05000000000000000000" pitchFamily="2" charset="2"/>
              </a:rPr>
              <a:t>Drives advanced data analysis, communication, and operational efficiencies</a:t>
            </a:r>
          </a:p>
          <a:p>
            <a:pPr marL="171450" indent="-171450">
              <a:buFont typeface="Arial" panose="020B0604020202020204" pitchFamily="34" charset="0"/>
              <a:buChar char="•"/>
            </a:pPr>
            <a:r>
              <a:rPr lang="en-US" dirty="0">
                <a:sym typeface="Wingdings" panose="05000000000000000000" pitchFamily="2" charset="2"/>
              </a:rPr>
              <a:t>Enhances Cyberattacks</a:t>
            </a:r>
          </a:p>
          <a:p>
            <a:pPr marL="628650" lvl="1" indent="-171450">
              <a:buFont typeface="Arial" panose="020B0604020202020204" pitchFamily="34" charset="0"/>
              <a:buChar char="•"/>
            </a:pPr>
            <a:r>
              <a:rPr lang="en-US" dirty="0">
                <a:sym typeface="Wingdings" panose="05000000000000000000" pitchFamily="2" charset="2"/>
              </a:rPr>
              <a:t>AI aids threat actors in creating sophisticated and HIGHLY effective malware</a:t>
            </a:r>
          </a:p>
          <a:p>
            <a:pPr marL="628650" lvl="1" indent="-171450">
              <a:buFont typeface="Arial" panose="020B0604020202020204" pitchFamily="34" charset="0"/>
              <a:buChar char="•"/>
            </a:pPr>
            <a:r>
              <a:rPr lang="en-US" dirty="0">
                <a:sym typeface="Wingdings" panose="05000000000000000000" pitchFamily="2" charset="2"/>
              </a:rPr>
              <a:t>Malware is stealthier and more evasive than before…</a:t>
            </a:r>
          </a:p>
          <a:p>
            <a:pPr marL="628650" lvl="1" indent="-171450">
              <a:buFont typeface="Arial" panose="020B0604020202020204" pitchFamily="34" charset="0"/>
              <a:buChar char="•"/>
            </a:pPr>
            <a:r>
              <a:rPr lang="en-US" dirty="0">
                <a:sym typeface="Wingdings" panose="05000000000000000000" pitchFamily="2" charset="2"/>
              </a:rPr>
              <a:t>Using LLM (Large Language Models) to spread malicious code into target environments</a:t>
            </a:r>
          </a:p>
          <a:p>
            <a:pPr marL="628650" lvl="1" indent="-171450">
              <a:buFont typeface="Arial" panose="020B0604020202020204" pitchFamily="34" charset="0"/>
              <a:buChar char="•"/>
            </a:pPr>
            <a:r>
              <a:rPr lang="en-US" dirty="0">
                <a:sym typeface="Wingdings" panose="05000000000000000000" pitchFamily="2" charset="2"/>
              </a:rPr>
              <a:t>Deepfakes</a:t>
            </a:r>
          </a:p>
          <a:p>
            <a:pPr marL="1085850" lvl="2" indent="-171450">
              <a:buFont typeface="Arial" panose="020B0604020202020204" pitchFamily="34" charset="0"/>
              <a:buChar char="•"/>
            </a:pPr>
            <a:r>
              <a:rPr lang="en-US" dirty="0">
                <a:sym typeface="Wingdings" panose="05000000000000000000" pitchFamily="2" charset="2"/>
              </a:rPr>
              <a:t>How many know what a Deepfake is?</a:t>
            </a:r>
          </a:p>
          <a:p>
            <a:pPr marL="1085850" lvl="2" indent="-171450">
              <a:buFont typeface="Arial" panose="020B0604020202020204" pitchFamily="34" charset="0"/>
              <a:buChar char="•"/>
            </a:pPr>
            <a:r>
              <a:rPr lang="en-US" dirty="0">
                <a:sym typeface="Wingdings" panose="05000000000000000000" pitchFamily="2" charset="2"/>
              </a:rPr>
              <a:t>Generative images, videos, and voice recordings that appear </a:t>
            </a:r>
          </a:p>
          <a:p>
            <a:pPr marL="1085850" lvl="2" indent="-171450">
              <a:buFont typeface="Arial" panose="020B0604020202020204" pitchFamily="34" charset="0"/>
              <a:buChar char="•"/>
            </a:pPr>
            <a:r>
              <a:rPr lang="en-US" dirty="0">
                <a:sym typeface="Wingdings" panose="05000000000000000000" pitchFamily="2" charset="2"/>
              </a:rPr>
              <a:t>Being used in political elections to spread what may be “fake news” to influence the over 4 billion voting in over 40 countries this year – not just the US.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F5D90E-E9B2-7542-8E86-A1E487A342C4}" type="slidenum">
              <a:rPr lang="en-US" smtClean="0"/>
              <a:t>9</a:t>
            </a:fld>
            <a:endParaRPr lang="en-US"/>
          </a:p>
        </p:txBody>
      </p:sp>
    </p:spTree>
    <p:extLst>
      <p:ext uri="{BB962C8B-B14F-4D97-AF65-F5344CB8AC3E}">
        <p14:creationId xmlns:p14="http://schemas.microsoft.com/office/powerpoint/2010/main" val="221497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Credential Phishing - Cybercriminals may employ generative AI techniques to enhance the sophistication and realism of phishing emails and their corresponding landing pages, increasing the chances of tricking users into revealing sensitive information or inputting credentials</a:t>
            </a:r>
          </a:p>
          <a:p>
            <a:endParaRPr lang="en-US" dirty="0"/>
          </a:p>
          <a:p>
            <a:r>
              <a:rPr lang="en-US" dirty="0"/>
              <a:t>Endpoint Exploitation - If an attacker identifies vulnerabilities in software running on endpoints, generative AI could be used to create automated attack payloads. By leveraging AI to create specific code or commands, attackers could automate the delivery of malicious payloads to vulnerable systems and endpoints.</a:t>
            </a:r>
          </a:p>
          <a:p>
            <a:endParaRPr lang="en-US" dirty="0"/>
          </a:p>
          <a:p>
            <a:r>
              <a:rPr lang="en-US" dirty="0"/>
              <a:t>BEC &amp; Social Engineering By inputting specific information about a target and/or previous conversation history, generative AI can be used to engage in conversations with users, attempting to build trust and manipulate them into taking specific actions. The models can generate persuasive messages and be used throughout an entire conversation to convince the target to pay a fake invoice, change banking details, or provide access to sensitive information.</a:t>
            </a:r>
          </a:p>
          <a:p>
            <a:endParaRPr lang="en-US" dirty="0"/>
          </a:p>
          <a:p>
            <a:r>
              <a:rPr lang="en-US" dirty="0"/>
              <a:t>Malware Creation Generative AI can automate the process of generating new variants of malware, making it more challenging for traditional signature-based endpoint protection systems to detect and block them effectively. By leveraging generative AI techniques, attackers can create polymorphic or self-mutating malware that changes its code or behavior, allowing it to evade detection and  persist on compromised endpoints.</a:t>
            </a:r>
          </a:p>
        </p:txBody>
      </p:sp>
      <p:sp>
        <p:nvSpPr>
          <p:cNvPr id="4" name="Slide Number Placeholder 3"/>
          <p:cNvSpPr>
            <a:spLocks noGrp="1"/>
          </p:cNvSpPr>
          <p:nvPr>
            <p:ph type="sldNum" sz="quarter" idx="5"/>
          </p:nvPr>
        </p:nvSpPr>
        <p:spPr/>
        <p:txBody>
          <a:bodyPr/>
          <a:lstStyle/>
          <a:p>
            <a:fld id="{E1F5D90E-E9B2-7542-8E86-A1E487A342C4}" type="slidenum">
              <a:rPr lang="en-US" smtClean="0"/>
              <a:t>11</a:t>
            </a:fld>
            <a:endParaRPr lang="en-US"/>
          </a:p>
        </p:txBody>
      </p:sp>
    </p:spTree>
    <p:extLst>
      <p:ext uri="{BB962C8B-B14F-4D97-AF65-F5344CB8AC3E}">
        <p14:creationId xmlns:p14="http://schemas.microsoft.com/office/powerpoint/2010/main" val="268254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Domains </a:t>
            </a:r>
          </a:p>
          <a:p>
            <a:pPr marL="174708" indent="-174708">
              <a:buFont typeface="Arial" panose="020B0604020202020204" pitchFamily="34" charset="0"/>
              <a:buChar char="•"/>
            </a:pPr>
            <a:r>
              <a:rPr lang="en-US" dirty="0"/>
              <a:t>1: Governance, Risk, Compliance Domain </a:t>
            </a:r>
          </a:p>
          <a:p>
            <a:pPr marL="174708" indent="-174708">
              <a:buFont typeface="Arial" panose="020B0604020202020204" pitchFamily="34" charset="0"/>
              <a:buChar char="•"/>
            </a:pPr>
            <a:r>
              <a:rPr lang="en-US" dirty="0"/>
              <a:t>2: Information Security Controls and Audit Management Domain </a:t>
            </a:r>
          </a:p>
          <a:p>
            <a:pPr marL="174708" indent="-174708">
              <a:buFont typeface="Arial" panose="020B0604020202020204" pitchFamily="34" charset="0"/>
              <a:buChar char="•"/>
            </a:pPr>
            <a:r>
              <a:rPr lang="en-US" dirty="0"/>
              <a:t>3: Security Program Management &amp; Operations Domain </a:t>
            </a:r>
          </a:p>
          <a:p>
            <a:pPr marL="174708" indent="-174708">
              <a:buFont typeface="Arial" panose="020B0604020202020204" pitchFamily="34" charset="0"/>
              <a:buChar char="•"/>
            </a:pPr>
            <a:r>
              <a:rPr lang="en-US" dirty="0"/>
              <a:t>4; Information Security Core Competencies Domain </a:t>
            </a:r>
          </a:p>
          <a:p>
            <a:pPr marL="174708" indent="-174708">
              <a:buFont typeface="Arial" panose="020B0604020202020204" pitchFamily="34" charset="0"/>
              <a:buChar char="•"/>
            </a:pPr>
            <a:r>
              <a:rPr lang="en-US" dirty="0"/>
              <a:t>5: Strategic Planning, Finance, Procurement, and Third-Party Management</a:t>
            </a:r>
          </a:p>
        </p:txBody>
      </p:sp>
      <p:sp>
        <p:nvSpPr>
          <p:cNvPr id="4" name="Slide Number Placeholder 3"/>
          <p:cNvSpPr>
            <a:spLocks noGrp="1"/>
          </p:cNvSpPr>
          <p:nvPr>
            <p:ph type="sldNum" sz="quarter" idx="5"/>
          </p:nvPr>
        </p:nvSpPr>
        <p:spPr/>
        <p:txBody>
          <a:bodyPr/>
          <a:lstStyle/>
          <a:p>
            <a:fld id="{E1F5D90E-E9B2-7542-8E86-A1E487A342C4}" type="slidenum">
              <a:rPr lang="en-US" smtClean="0"/>
              <a:t>12</a:t>
            </a:fld>
            <a:endParaRPr lang="en-US"/>
          </a:p>
        </p:txBody>
      </p:sp>
    </p:spTree>
    <p:extLst>
      <p:ext uri="{BB962C8B-B14F-4D97-AF65-F5344CB8AC3E}">
        <p14:creationId xmlns:p14="http://schemas.microsoft.com/office/powerpoint/2010/main" val="4164544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03">
    <p:bg>
      <p:bgPr>
        <a:gradFill>
          <a:gsLst>
            <a:gs pos="57000">
              <a:srgbClr val="0076BC"/>
            </a:gs>
            <a:gs pos="12000">
              <a:srgbClr val="1E3260"/>
            </a:gs>
            <a:gs pos="99000">
              <a:srgbClr val="00AEEF"/>
            </a:gs>
          </a:gsLst>
          <a:lin ang="2700000" scaled="0"/>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C6E774-E989-E948-93E9-127B78BC1FDC}"/>
              </a:ext>
            </a:extLst>
          </p:cNvPr>
          <p:cNvSpPr>
            <a:spLocks noGrp="1"/>
          </p:cNvSpPr>
          <p:nvPr>
            <p:ph type="dt" sz="half" idx="10"/>
          </p:nvPr>
        </p:nvSpPr>
        <p:spPr/>
        <p:txBody>
          <a:bodyPr/>
          <a:lstStyle/>
          <a:p>
            <a:fld id="{9CFA75B9-5DAF-464D-9FE5-37C05FE015CE}" type="datetime1">
              <a:rPr lang="en-US" smtClean="0"/>
              <a:t>10/16/2024</a:t>
            </a:fld>
            <a:endParaRPr lang="en-US"/>
          </a:p>
        </p:txBody>
      </p:sp>
      <p:sp>
        <p:nvSpPr>
          <p:cNvPr id="5" name="Footer Placeholder 4">
            <a:extLst>
              <a:ext uri="{FF2B5EF4-FFF2-40B4-BE49-F238E27FC236}">
                <a16:creationId xmlns:a16="http://schemas.microsoft.com/office/drawing/2014/main" id="{34A29718-A073-5F42-9064-15E944B9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F8E64-CD2B-9844-919F-682AD0AA3D85}"/>
              </a:ext>
            </a:extLst>
          </p:cNvPr>
          <p:cNvSpPr>
            <a:spLocks noGrp="1"/>
          </p:cNvSpPr>
          <p:nvPr>
            <p:ph type="sldNum" sz="quarter" idx="12"/>
          </p:nvPr>
        </p:nvSpPr>
        <p:spPr/>
        <p:txBody>
          <a:bodyPr/>
          <a:lstStyle/>
          <a:p>
            <a:fld id="{C5FB5023-8825-F145-B094-9C959F5744C0}" type="slidenum">
              <a:rPr lang="en-US" smtClean="0"/>
              <a:t>‹#›</a:t>
            </a:fld>
            <a:endParaRPr lang="en-US"/>
          </a:p>
        </p:txBody>
      </p:sp>
      <p:sp>
        <p:nvSpPr>
          <p:cNvPr id="16" name="Text Placeholder 2">
            <a:extLst>
              <a:ext uri="{FF2B5EF4-FFF2-40B4-BE49-F238E27FC236}">
                <a16:creationId xmlns:a16="http://schemas.microsoft.com/office/drawing/2014/main" id="{C263E94D-B516-494F-8AB3-D4A3D5BEED92}"/>
              </a:ext>
            </a:extLst>
          </p:cNvPr>
          <p:cNvSpPr>
            <a:spLocks noGrp="1"/>
          </p:cNvSpPr>
          <p:nvPr>
            <p:ph type="body" sz="quarter" idx="13" hasCustomPrompt="1"/>
          </p:nvPr>
        </p:nvSpPr>
        <p:spPr>
          <a:xfrm>
            <a:off x="0" y="4496303"/>
            <a:ext cx="12192000" cy="513019"/>
          </a:xfrm>
        </p:spPr>
        <p:txBody>
          <a:bodyPr>
            <a:normAutofit/>
          </a:bodyPr>
          <a:lstStyle>
            <a:lvl1pPr marL="11112" indent="0" algn="ctr">
              <a:buNone/>
              <a:defRPr sz="1800">
                <a:solidFill>
                  <a:schemeClr val="bg1"/>
                </a:solidFill>
              </a:defRPr>
            </a:lvl1pPr>
          </a:lstStyle>
          <a:p>
            <a:pPr lvl="0"/>
            <a:r>
              <a:rPr lang="en-US"/>
              <a:t>Date Here</a:t>
            </a:r>
          </a:p>
        </p:txBody>
      </p:sp>
      <p:sp>
        <p:nvSpPr>
          <p:cNvPr id="10" name="Title 6">
            <a:extLst>
              <a:ext uri="{FF2B5EF4-FFF2-40B4-BE49-F238E27FC236}">
                <a16:creationId xmlns:a16="http://schemas.microsoft.com/office/drawing/2014/main" id="{FD6917C9-E920-4D81-841D-D7ABD35ED98A}"/>
              </a:ext>
            </a:extLst>
          </p:cNvPr>
          <p:cNvSpPr>
            <a:spLocks noGrp="1"/>
          </p:cNvSpPr>
          <p:nvPr>
            <p:ph type="title"/>
          </p:nvPr>
        </p:nvSpPr>
        <p:spPr>
          <a:xfrm>
            <a:off x="0" y="3549147"/>
            <a:ext cx="12192000" cy="1217031"/>
          </a:xfrm>
        </p:spPr>
        <p:txBody>
          <a:bodyPr/>
          <a:lstStyle>
            <a:lvl1pPr algn="ct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A35BAA80-0293-3678-E5EF-A0E584432CD2}"/>
              </a:ext>
            </a:extLst>
          </p:cNvPr>
          <p:cNvGrpSpPr/>
          <p:nvPr userDrawn="1"/>
        </p:nvGrpSpPr>
        <p:grpSpPr>
          <a:xfrm>
            <a:off x="720226" y="1446270"/>
            <a:ext cx="11031126" cy="1107470"/>
            <a:chOff x="720226" y="1446270"/>
            <a:chExt cx="11031126" cy="1107470"/>
          </a:xfrm>
        </p:grpSpPr>
        <p:pic>
          <p:nvPicPr>
            <p:cNvPr id="9" name="Picture 8">
              <a:extLst>
                <a:ext uri="{FF2B5EF4-FFF2-40B4-BE49-F238E27FC236}">
                  <a16:creationId xmlns:a16="http://schemas.microsoft.com/office/drawing/2014/main" id="{CEA03D8F-1BC7-A97F-D2E7-E0C42433AD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0226" y="1446270"/>
              <a:ext cx="3460843" cy="1107470"/>
            </a:xfrm>
            <a:prstGeom prst="rect">
              <a:avLst/>
            </a:prstGeom>
          </p:spPr>
        </p:pic>
        <p:sp>
          <p:nvSpPr>
            <p:cNvPr id="11" name="TextBox 10">
              <a:extLst>
                <a:ext uri="{FF2B5EF4-FFF2-40B4-BE49-F238E27FC236}">
                  <a16:creationId xmlns:a16="http://schemas.microsoft.com/office/drawing/2014/main" id="{0059DCEC-DA59-F2A2-CEC2-2E866CCD9DFC}"/>
                </a:ext>
              </a:extLst>
            </p:cNvPr>
            <p:cNvSpPr txBox="1"/>
            <p:nvPr userDrawn="1"/>
          </p:nvSpPr>
          <p:spPr>
            <a:xfrm>
              <a:off x="4631454" y="1646062"/>
              <a:ext cx="7119898" cy="707886"/>
            </a:xfrm>
            <a:prstGeom prst="rect">
              <a:avLst/>
            </a:prstGeom>
            <a:noFill/>
          </p:spPr>
          <p:txBody>
            <a:bodyPr wrap="none" rtlCol="0">
              <a:spAutoFit/>
            </a:bodyPr>
            <a:lstStyle/>
            <a:p>
              <a:r>
                <a:rPr lang="en-US" sz="4000" b="0" dirty="0">
                  <a:solidFill>
                    <a:schemeClr val="bg1"/>
                  </a:solidFill>
                </a:rPr>
                <a:t>American Ambulance Association</a:t>
              </a:r>
            </a:p>
          </p:txBody>
        </p:sp>
        <p:cxnSp>
          <p:nvCxnSpPr>
            <p:cNvPr id="13" name="Straight Connector 12">
              <a:extLst>
                <a:ext uri="{FF2B5EF4-FFF2-40B4-BE49-F238E27FC236}">
                  <a16:creationId xmlns:a16="http://schemas.microsoft.com/office/drawing/2014/main" id="{CD4E04CF-C7FB-064F-5F38-8430D631A4B4}"/>
                </a:ext>
              </a:extLst>
            </p:cNvPr>
            <p:cNvCxnSpPr>
              <a:cxnSpLocks/>
            </p:cNvCxnSpPr>
            <p:nvPr userDrawn="1"/>
          </p:nvCxnSpPr>
          <p:spPr>
            <a:xfrm>
              <a:off x="4459035" y="1499189"/>
              <a:ext cx="0" cy="10310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761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ower Tabs 01">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D955B95-0942-475F-A267-8189AC640513}"/>
              </a:ext>
            </a:extLst>
          </p:cNvPr>
          <p:cNvSpPr/>
          <p:nvPr userDrawn="1"/>
        </p:nvSpPr>
        <p:spPr>
          <a:xfrm flipH="1">
            <a:off x="8856832" y="5983171"/>
            <a:ext cx="3335166" cy="874829"/>
          </a:xfrm>
          <a:custGeom>
            <a:avLst/>
            <a:gdLst>
              <a:gd name="connsiteX0" fmla="*/ 3547567 w 4081883"/>
              <a:gd name="connsiteY0" fmla="*/ 0 h 1070696"/>
              <a:gd name="connsiteX1" fmla="*/ 0 w 4081883"/>
              <a:gd name="connsiteY1" fmla="*/ 0 h 1070696"/>
              <a:gd name="connsiteX2" fmla="*/ 0 w 4081883"/>
              <a:gd name="connsiteY2" fmla="*/ 1070696 h 1070696"/>
              <a:gd name="connsiteX3" fmla="*/ 4081883 w 4081883"/>
              <a:gd name="connsiteY3" fmla="*/ 1070696 h 1070696"/>
            </a:gdLst>
            <a:ahLst/>
            <a:cxnLst>
              <a:cxn ang="0">
                <a:pos x="connsiteX0" y="connsiteY0"/>
              </a:cxn>
              <a:cxn ang="0">
                <a:pos x="connsiteX1" y="connsiteY1"/>
              </a:cxn>
              <a:cxn ang="0">
                <a:pos x="connsiteX2" y="connsiteY2"/>
              </a:cxn>
              <a:cxn ang="0">
                <a:pos x="connsiteX3" y="connsiteY3"/>
              </a:cxn>
            </a:cxnLst>
            <a:rect l="l" t="t" r="r" b="b"/>
            <a:pathLst>
              <a:path w="4081883" h="1070696">
                <a:moveTo>
                  <a:pt x="3547567" y="0"/>
                </a:moveTo>
                <a:lnTo>
                  <a:pt x="0" y="0"/>
                </a:lnTo>
                <a:lnTo>
                  <a:pt x="0" y="1070696"/>
                </a:lnTo>
                <a:lnTo>
                  <a:pt x="4081883" y="1070696"/>
                </a:lnTo>
                <a:close/>
              </a:path>
            </a:pathLst>
          </a:custGeom>
          <a:solidFill>
            <a:srgbClr val="1E32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7095B491-09D4-4065-A5B7-430312B4E368}"/>
              </a:ext>
            </a:extLst>
          </p:cNvPr>
          <p:cNvSpPr/>
          <p:nvPr userDrawn="1"/>
        </p:nvSpPr>
        <p:spPr>
          <a:xfrm>
            <a:off x="0" y="6167530"/>
            <a:ext cx="9797648" cy="690473"/>
          </a:xfrm>
          <a:custGeom>
            <a:avLst/>
            <a:gdLst>
              <a:gd name="connsiteX0" fmla="*/ 0 w 9797648"/>
              <a:gd name="connsiteY0" fmla="*/ 0 h 690473"/>
              <a:gd name="connsiteX1" fmla="*/ 2418248 w 9797648"/>
              <a:gd name="connsiteY1" fmla="*/ 0 h 690473"/>
              <a:gd name="connsiteX2" fmla="*/ 2418248 w 9797648"/>
              <a:gd name="connsiteY2" fmla="*/ 3 h 690473"/>
              <a:gd name="connsiteX3" fmla="*/ 9797648 w 9797648"/>
              <a:gd name="connsiteY3" fmla="*/ 3 h 690473"/>
              <a:gd name="connsiteX4" fmla="*/ 9453077 w 9797648"/>
              <a:gd name="connsiteY4" fmla="*/ 690473 h 690473"/>
              <a:gd name="connsiteX5" fmla="*/ 1688962 w 9797648"/>
              <a:gd name="connsiteY5" fmla="*/ 690473 h 690473"/>
              <a:gd name="connsiteX6" fmla="*/ 1688962 w 9797648"/>
              <a:gd name="connsiteY6" fmla="*/ 690470 h 690473"/>
              <a:gd name="connsiteX7" fmla="*/ 0 w 9797648"/>
              <a:gd name="connsiteY7" fmla="*/ 690470 h 6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97648" h="690473">
                <a:moveTo>
                  <a:pt x="0" y="0"/>
                </a:moveTo>
                <a:lnTo>
                  <a:pt x="2418248" y="0"/>
                </a:lnTo>
                <a:lnTo>
                  <a:pt x="2418248" y="3"/>
                </a:lnTo>
                <a:lnTo>
                  <a:pt x="9797648" y="3"/>
                </a:lnTo>
                <a:lnTo>
                  <a:pt x="9453077" y="690473"/>
                </a:lnTo>
                <a:lnTo>
                  <a:pt x="1688962" y="690473"/>
                </a:lnTo>
                <a:lnTo>
                  <a:pt x="1688962" y="690470"/>
                </a:lnTo>
                <a:lnTo>
                  <a:pt x="0" y="690470"/>
                </a:lnTo>
                <a:close/>
              </a:path>
            </a:pathLst>
          </a:cu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itle 1">
            <a:extLst>
              <a:ext uri="{FF2B5EF4-FFF2-40B4-BE49-F238E27FC236}">
                <a16:creationId xmlns:a16="http://schemas.microsoft.com/office/drawing/2014/main" id="{5625865C-9E51-4E9C-A544-E2E02F352084}"/>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12" name="Content Placeholder 2">
            <a:extLst>
              <a:ext uri="{FF2B5EF4-FFF2-40B4-BE49-F238E27FC236}">
                <a16:creationId xmlns:a16="http://schemas.microsoft.com/office/drawing/2014/main" id="{1711D528-8542-4D18-878C-6C7997D7604A}"/>
              </a:ext>
            </a:extLst>
          </p:cNvPr>
          <p:cNvSpPr>
            <a:spLocks noGrp="1"/>
          </p:cNvSpPr>
          <p:nvPr>
            <p:ph idx="1" hasCustomPrompt="1"/>
          </p:nvPr>
        </p:nvSpPr>
        <p:spPr>
          <a:xfrm>
            <a:off x="515873" y="1464537"/>
            <a:ext cx="11209401" cy="438762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8FCD39B-60BF-DDFF-A2CD-584A496869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738" y="6269226"/>
            <a:ext cx="4223228" cy="487079"/>
          </a:xfrm>
          <a:prstGeom prst="rect">
            <a:avLst/>
          </a:prstGeom>
        </p:spPr>
      </p:pic>
      <p:sp>
        <p:nvSpPr>
          <p:cNvPr id="3" name="TextBox 2">
            <a:extLst>
              <a:ext uri="{FF2B5EF4-FFF2-40B4-BE49-F238E27FC236}">
                <a16:creationId xmlns:a16="http://schemas.microsoft.com/office/drawing/2014/main" id="{34B3B4D2-BBF1-DC40-E662-6FDE24B5D8BB}"/>
              </a:ext>
            </a:extLst>
          </p:cNvPr>
          <p:cNvSpPr txBox="1"/>
          <p:nvPr userDrawn="1"/>
        </p:nvSpPr>
        <p:spPr>
          <a:xfrm>
            <a:off x="1956221" y="6287888"/>
            <a:ext cx="5099489" cy="400110"/>
          </a:xfrm>
          <a:prstGeom prst="rect">
            <a:avLst/>
          </a:prstGeom>
          <a:solidFill>
            <a:srgbClr val="0076BC"/>
          </a:solidFill>
        </p:spPr>
        <p:txBody>
          <a:bodyPr wrap="square" rtlCol="0">
            <a:spAutoFit/>
          </a:bodyPr>
          <a:lstStyle/>
          <a:p>
            <a:r>
              <a:rPr lang="en-US" sz="2000" dirty="0">
                <a:solidFill>
                  <a:schemeClr val="bg1"/>
                </a:solidFill>
              </a:rPr>
              <a:t>2024 American Ambulance Association</a:t>
            </a:r>
          </a:p>
        </p:txBody>
      </p:sp>
    </p:spTree>
    <p:extLst>
      <p:ext uri="{BB962C8B-B14F-4D97-AF65-F5344CB8AC3E}">
        <p14:creationId xmlns:p14="http://schemas.microsoft.com/office/powerpoint/2010/main" val="5809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ower Tabs 0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1E4D9B2-EC8D-4972-B2EC-87F0CDAC7930}"/>
              </a:ext>
            </a:extLst>
          </p:cNvPr>
          <p:cNvSpPr/>
          <p:nvPr userDrawn="1"/>
        </p:nvSpPr>
        <p:spPr>
          <a:xfrm flipH="1">
            <a:off x="8856832" y="5983171"/>
            <a:ext cx="3335166" cy="874829"/>
          </a:xfrm>
          <a:custGeom>
            <a:avLst/>
            <a:gdLst>
              <a:gd name="connsiteX0" fmla="*/ 3547567 w 4081883"/>
              <a:gd name="connsiteY0" fmla="*/ 0 h 1070696"/>
              <a:gd name="connsiteX1" fmla="*/ 0 w 4081883"/>
              <a:gd name="connsiteY1" fmla="*/ 0 h 1070696"/>
              <a:gd name="connsiteX2" fmla="*/ 0 w 4081883"/>
              <a:gd name="connsiteY2" fmla="*/ 1070696 h 1070696"/>
              <a:gd name="connsiteX3" fmla="*/ 4081883 w 4081883"/>
              <a:gd name="connsiteY3" fmla="*/ 1070696 h 1070696"/>
            </a:gdLst>
            <a:ahLst/>
            <a:cxnLst>
              <a:cxn ang="0">
                <a:pos x="connsiteX0" y="connsiteY0"/>
              </a:cxn>
              <a:cxn ang="0">
                <a:pos x="connsiteX1" y="connsiteY1"/>
              </a:cxn>
              <a:cxn ang="0">
                <a:pos x="connsiteX2" y="connsiteY2"/>
              </a:cxn>
              <a:cxn ang="0">
                <a:pos x="connsiteX3" y="connsiteY3"/>
              </a:cxn>
            </a:cxnLst>
            <a:rect l="l" t="t" r="r" b="b"/>
            <a:pathLst>
              <a:path w="4081883" h="1070696">
                <a:moveTo>
                  <a:pt x="3547567" y="0"/>
                </a:moveTo>
                <a:lnTo>
                  <a:pt x="0" y="0"/>
                </a:lnTo>
                <a:lnTo>
                  <a:pt x="0" y="1070696"/>
                </a:lnTo>
                <a:lnTo>
                  <a:pt x="4081883" y="1070696"/>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0ED0BF9-02FB-4344-A09F-EB046F512192}"/>
              </a:ext>
            </a:extLst>
          </p:cNvPr>
          <p:cNvSpPr/>
          <p:nvPr userDrawn="1"/>
        </p:nvSpPr>
        <p:spPr>
          <a:xfrm>
            <a:off x="0" y="6167530"/>
            <a:ext cx="9797648" cy="690473"/>
          </a:xfrm>
          <a:custGeom>
            <a:avLst/>
            <a:gdLst>
              <a:gd name="connsiteX0" fmla="*/ 0 w 9797648"/>
              <a:gd name="connsiteY0" fmla="*/ 0 h 690473"/>
              <a:gd name="connsiteX1" fmla="*/ 2418248 w 9797648"/>
              <a:gd name="connsiteY1" fmla="*/ 0 h 690473"/>
              <a:gd name="connsiteX2" fmla="*/ 2418248 w 9797648"/>
              <a:gd name="connsiteY2" fmla="*/ 3 h 690473"/>
              <a:gd name="connsiteX3" fmla="*/ 9797648 w 9797648"/>
              <a:gd name="connsiteY3" fmla="*/ 3 h 690473"/>
              <a:gd name="connsiteX4" fmla="*/ 9453077 w 9797648"/>
              <a:gd name="connsiteY4" fmla="*/ 690473 h 690473"/>
              <a:gd name="connsiteX5" fmla="*/ 1688962 w 9797648"/>
              <a:gd name="connsiteY5" fmla="*/ 690473 h 690473"/>
              <a:gd name="connsiteX6" fmla="*/ 1688962 w 9797648"/>
              <a:gd name="connsiteY6" fmla="*/ 690470 h 690473"/>
              <a:gd name="connsiteX7" fmla="*/ 0 w 9797648"/>
              <a:gd name="connsiteY7" fmla="*/ 690470 h 6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97648" h="690473">
                <a:moveTo>
                  <a:pt x="0" y="0"/>
                </a:moveTo>
                <a:lnTo>
                  <a:pt x="2418248" y="0"/>
                </a:lnTo>
                <a:lnTo>
                  <a:pt x="2418248" y="3"/>
                </a:lnTo>
                <a:lnTo>
                  <a:pt x="9797648" y="3"/>
                </a:lnTo>
                <a:lnTo>
                  <a:pt x="9453077" y="690473"/>
                </a:lnTo>
                <a:lnTo>
                  <a:pt x="1688962" y="690473"/>
                </a:lnTo>
                <a:lnTo>
                  <a:pt x="1688962" y="690470"/>
                </a:lnTo>
                <a:lnTo>
                  <a:pt x="0" y="690470"/>
                </a:lnTo>
                <a:close/>
              </a:path>
            </a:pathLst>
          </a:cu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itle 1">
            <a:extLst>
              <a:ext uri="{FF2B5EF4-FFF2-40B4-BE49-F238E27FC236}">
                <a16:creationId xmlns:a16="http://schemas.microsoft.com/office/drawing/2014/main" id="{5625865C-9E51-4E9C-A544-E2E02F352084}"/>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13" name="Content Placeholder 2">
            <a:extLst>
              <a:ext uri="{FF2B5EF4-FFF2-40B4-BE49-F238E27FC236}">
                <a16:creationId xmlns:a16="http://schemas.microsoft.com/office/drawing/2014/main" id="{172C0E5C-0F0F-4F13-838E-5E376BC072F4}"/>
              </a:ext>
            </a:extLst>
          </p:cNvPr>
          <p:cNvSpPr>
            <a:spLocks noGrp="1"/>
          </p:cNvSpPr>
          <p:nvPr>
            <p:ph idx="1" hasCustomPrompt="1"/>
          </p:nvPr>
        </p:nvSpPr>
        <p:spPr>
          <a:xfrm>
            <a:off x="515873" y="1464537"/>
            <a:ext cx="11209401" cy="438762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C7015275-DC3E-9BBE-CCD3-8E73AB96AF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7382" y="6269224"/>
            <a:ext cx="4615833" cy="487079"/>
          </a:xfrm>
          <a:prstGeom prst="rect">
            <a:avLst/>
          </a:prstGeom>
        </p:spPr>
      </p:pic>
      <p:sp>
        <p:nvSpPr>
          <p:cNvPr id="4" name="TextBox 3">
            <a:extLst>
              <a:ext uri="{FF2B5EF4-FFF2-40B4-BE49-F238E27FC236}">
                <a16:creationId xmlns:a16="http://schemas.microsoft.com/office/drawing/2014/main" id="{BFB644AC-E106-25F0-742E-5AA4E36F876C}"/>
              </a:ext>
            </a:extLst>
          </p:cNvPr>
          <p:cNvSpPr txBox="1"/>
          <p:nvPr userDrawn="1"/>
        </p:nvSpPr>
        <p:spPr>
          <a:xfrm>
            <a:off x="2236140" y="6308688"/>
            <a:ext cx="5099489" cy="400110"/>
          </a:xfrm>
          <a:prstGeom prst="rect">
            <a:avLst/>
          </a:prstGeom>
          <a:solidFill>
            <a:srgbClr val="0076BC"/>
          </a:solidFill>
        </p:spPr>
        <p:txBody>
          <a:bodyPr wrap="square" rtlCol="0">
            <a:spAutoFit/>
          </a:bodyPr>
          <a:lstStyle/>
          <a:p>
            <a:r>
              <a:rPr lang="en-US" sz="2000" dirty="0">
                <a:solidFill>
                  <a:schemeClr val="bg1"/>
                </a:solidFill>
              </a:rPr>
              <a:t>2024 American Ambulance Association</a:t>
            </a:r>
          </a:p>
        </p:txBody>
      </p:sp>
    </p:spTree>
    <p:extLst>
      <p:ext uri="{BB962C8B-B14F-4D97-AF65-F5344CB8AC3E}">
        <p14:creationId xmlns:p14="http://schemas.microsoft.com/office/powerpoint/2010/main" val="18278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g Bar 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D5E19-0F5B-48E7-90A4-19119BCC984F}"/>
              </a:ext>
            </a:extLst>
          </p:cNvPr>
          <p:cNvSpPr/>
          <p:nvPr userDrawn="1"/>
        </p:nvSpPr>
        <p:spPr>
          <a:xfrm>
            <a:off x="1524" y="6298813"/>
            <a:ext cx="12188952" cy="559187"/>
          </a:xfrm>
          <a:prstGeom prst="rect">
            <a:avLst/>
          </a:pr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D9308F7A-A86D-407B-947C-1AB824384584}"/>
              </a:ext>
            </a:extLst>
          </p:cNvPr>
          <p:cNvSpPr>
            <a:spLocks noGrp="1"/>
          </p:cNvSpPr>
          <p:nvPr>
            <p:ph type="dt" sz="half" idx="10"/>
          </p:nvPr>
        </p:nvSpPr>
        <p:spPr/>
        <p:txBody>
          <a:bodyPr/>
          <a:lstStyle>
            <a:lvl1pPr>
              <a:defRPr>
                <a:solidFill>
                  <a:schemeClr val="bg1">
                    <a:lumMod val="65000"/>
                  </a:schemeClr>
                </a:solidFill>
              </a:defRPr>
            </a:lvl1pPr>
          </a:lstStyle>
          <a:p>
            <a:fld id="{CE42B254-74FB-4A6F-9C6B-DF047B408D51}" type="datetime1">
              <a:rPr lang="en-US" smtClean="0"/>
              <a:pPr/>
              <a:t>10/16/2024</a:t>
            </a:fld>
            <a:endParaRPr lang="en-US"/>
          </a:p>
        </p:txBody>
      </p:sp>
      <p:sp>
        <p:nvSpPr>
          <p:cNvPr id="4" name="Footer Placeholder 3">
            <a:extLst>
              <a:ext uri="{FF2B5EF4-FFF2-40B4-BE49-F238E27FC236}">
                <a16:creationId xmlns:a16="http://schemas.microsoft.com/office/drawing/2014/main" id="{33597990-8544-4E80-9784-8CF09A4E3FDA}"/>
              </a:ext>
            </a:extLst>
          </p:cNvPr>
          <p:cNvSpPr>
            <a:spLocks noGrp="1"/>
          </p:cNvSpPr>
          <p:nvPr>
            <p:ph type="ftr" sz="quarter" idx="11"/>
          </p:nvPr>
        </p:nvSpPr>
        <p:spPr/>
        <p:txBody>
          <a:bodyPr/>
          <a:lstStyle>
            <a:lvl1pPr>
              <a:defRPr>
                <a:solidFill>
                  <a:schemeClr val="bg1">
                    <a:lumMod val="65000"/>
                  </a:schemeClr>
                </a:solidFill>
              </a:defRPr>
            </a:lvl1pPr>
          </a:lstStyle>
          <a:p>
            <a:endParaRPr lang="en-US"/>
          </a:p>
        </p:txBody>
      </p:sp>
      <p:sp>
        <p:nvSpPr>
          <p:cNvPr id="5" name="Slide Number Placeholder 4">
            <a:extLst>
              <a:ext uri="{FF2B5EF4-FFF2-40B4-BE49-F238E27FC236}">
                <a16:creationId xmlns:a16="http://schemas.microsoft.com/office/drawing/2014/main" id="{78494E62-2C6B-4E65-A021-7D963C8B6090}"/>
              </a:ext>
            </a:extLst>
          </p:cNvPr>
          <p:cNvSpPr>
            <a:spLocks noGrp="1"/>
          </p:cNvSpPr>
          <p:nvPr>
            <p:ph type="sldNum" sz="quarter" idx="12"/>
          </p:nvPr>
        </p:nvSpPr>
        <p:spPr/>
        <p:txBody>
          <a:bodyPr/>
          <a:lstStyle>
            <a:lvl1pPr>
              <a:defRPr>
                <a:solidFill>
                  <a:schemeClr val="bg1">
                    <a:lumMod val="65000"/>
                  </a:schemeClr>
                </a:solidFill>
              </a:defRPr>
            </a:lvl1pPr>
          </a:lstStyle>
          <a:p>
            <a:fld id="{C5FB5023-8825-F145-B094-9C959F5744C0}" type="slidenum">
              <a:rPr lang="en-US" smtClean="0"/>
              <a:pPr/>
              <a:t>‹#›</a:t>
            </a:fld>
            <a:endParaRPr lang="en-US"/>
          </a:p>
        </p:txBody>
      </p:sp>
      <p:pic>
        <p:nvPicPr>
          <p:cNvPr id="10" name="Picture 9">
            <a:extLst>
              <a:ext uri="{FF2B5EF4-FFF2-40B4-BE49-F238E27FC236}">
                <a16:creationId xmlns:a16="http://schemas.microsoft.com/office/drawing/2014/main" id="{52CCA323-0CCC-4946-AEFB-D55CB451EC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14549" y="6406959"/>
            <a:ext cx="373848" cy="365125"/>
          </a:xfrm>
          <a:prstGeom prst="rect">
            <a:avLst/>
          </a:prstGeom>
        </p:spPr>
      </p:pic>
      <p:sp>
        <p:nvSpPr>
          <p:cNvPr id="12" name="Title 1">
            <a:extLst>
              <a:ext uri="{FF2B5EF4-FFF2-40B4-BE49-F238E27FC236}">
                <a16:creationId xmlns:a16="http://schemas.microsoft.com/office/drawing/2014/main" id="{64702AC7-DE9B-4316-8065-C4AAF049CA81}"/>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13" name="Content Placeholder 2">
            <a:extLst>
              <a:ext uri="{FF2B5EF4-FFF2-40B4-BE49-F238E27FC236}">
                <a16:creationId xmlns:a16="http://schemas.microsoft.com/office/drawing/2014/main" id="{F12B90E2-7C8F-42E1-9DE3-2422E8810647}"/>
              </a:ext>
            </a:extLst>
          </p:cNvPr>
          <p:cNvSpPr>
            <a:spLocks noGrp="1"/>
          </p:cNvSpPr>
          <p:nvPr>
            <p:ph idx="1" hasCustomPrompt="1"/>
          </p:nvPr>
        </p:nvSpPr>
        <p:spPr>
          <a:xfrm>
            <a:off x="515873" y="1464537"/>
            <a:ext cx="11209401" cy="425046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48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ug Bar 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D5E19-0F5B-48E7-90A4-19119BCC984F}"/>
              </a:ext>
            </a:extLst>
          </p:cNvPr>
          <p:cNvSpPr/>
          <p:nvPr userDrawn="1"/>
        </p:nvSpPr>
        <p:spPr>
          <a:xfrm>
            <a:off x="1524" y="6298813"/>
            <a:ext cx="12188952" cy="559187"/>
          </a:xfrm>
          <a:prstGeom prst="rect">
            <a:avLst/>
          </a:prstGeom>
          <a:solidFill>
            <a:srgbClr val="1E3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D9308F7A-A86D-407B-947C-1AB824384584}"/>
              </a:ext>
            </a:extLst>
          </p:cNvPr>
          <p:cNvSpPr>
            <a:spLocks noGrp="1"/>
          </p:cNvSpPr>
          <p:nvPr>
            <p:ph type="dt" sz="half" idx="10"/>
          </p:nvPr>
        </p:nvSpPr>
        <p:spPr/>
        <p:txBody>
          <a:bodyPr/>
          <a:lstStyle>
            <a:lvl1pPr>
              <a:defRPr>
                <a:solidFill>
                  <a:schemeClr val="bg1">
                    <a:lumMod val="65000"/>
                  </a:schemeClr>
                </a:solidFill>
              </a:defRPr>
            </a:lvl1pPr>
          </a:lstStyle>
          <a:p>
            <a:fld id="{CE42B254-74FB-4A6F-9C6B-DF047B408D51}" type="datetime1">
              <a:rPr lang="en-US" smtClean="0"/>
              <a:pPr/>
              <a:t>10/16/2024</a:t>
            </a:fld>
            <a:endParaRPr lang="en-US"/>
          </a:p>
        </p:txBody>
      </p:sp>
      <p:sp>
        <p:nvSpPr>
          <p:cNvPr id="4" name="Footer Placeholder 3">
            <a:extLst>
              <a:ext uri="{FF2B5EF4-FFF2-40B4-BE49-F238E27FC236}">
                <a16:creationId xmlns:a16="http://schemas.microsoft.com/office/drawing/2014/main" id="{33597990-8544-4E80-9784-8CF09A4E3FDA}"/>
              </a:ext>
            </a:extLst>
          </p:cNvPr>
          <p:cNvSpPr>
            <a:spLocks noGrp="1"/>
          </p:cNvSpPr>
          <p:nvPr>
            <p:ph type="ftr" sz="quarter" idx="11"/>
          </p:nvPr>
        </p:nvSpPr>
        <p:spPr/>
        <p:txBody>
          <a:bodyPr/>
          <a:lstStyle>
            <a:lvl1pPr>
              <a:defRPr>
                <a:solidFill>
                  <a:schemeClr val="bg1">
                    <a:lumMod val="65000"/>
                  </a:schemeClr>
                </a:solidFill>
              </a:defRPr>
            </a:lvl1pPr>
          </a:lstStyle>
          <a:p>
            <a:endParaRPr lang="en-US"/>
          </a:p>
        </p:txBody>
      </p:sp>
      <p:sp>
        <p:nvSpPr>
          <p:cNvPr id="5" name="Slide Number Placeholder 4">
            <a:extLst>
              <a:ext uri="{FF2B5EF4-FFF2-40B4-BE49-F238E27FC236}">
                <a16:creationId xmlns:a16="http://schemas.microsoft.com/office/drawing/2014/main" id="{78494E62-2C6B-4E65-A021-7D963C8B6090}"/>
              </a:ext>
            </a:extLst>
          </p:cNvPr>
          <p:cNvSpPr>
            <a:spLocks noGrp="1"/>
          </p:cNvSpPr>
          <p:nvPr>
            <p:ph type="sldNum" sz="quarter" idx="12"/>
          </p:nvPr>
        </p:nvSpPr>
        <p:spPr/>
        <p:txBody>
          <a:bodyPr/>
          <a:lstStyle>
            <a:lvl1pPr>
              <a:defRPr>
                <a:solidFill>
                  <a:schemeClr val="bg1">
                    <a:lumMod val="65000"/>
                  </a:schemeClr>
                </a:solidFill>
              </a:defRPr>
            </a:lvl1pPr>
          </a:lstStyle>
          <a:p>
            <a:fld id="{C5FB5023-8825-F145-B094-9C959F5744C0}" type="slidenum">
              <a:rPr lang="en-US" smtClean="0"/>
              <a:pPr/>
              <a:t>‹#›</a:t>
            </a:fld>
            <a:endParaRPr lang="en-US"/>
          </a:p>
        </p:txBody>
      </p:sp>
      <p:sp>
        <p:nvSpPr>
          <p:cNvPr id="9" name="Title 1">
            <a:extLst>
              <a:ext uri="{FF2B5EF4-FFF2-40B4-BE49-F238E27FC236}">
                <a16:creationId xmlns:a16="http://schemas.microsoft.com/office/drawing/2014/main" id="{A8E8C3B0-92DE-0F17-A7F4-B0FD48D56C75}"/>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11" name="Content Placeholder 2">
            <a:extLst>
              <a:ext uri="{FF2B5EF4-FFF2-40B4-BE49-F238E27FC236}">
                <a16:creationId xmlns:a16="http://schemas.microsoft.com/office/drawing/2014/main" id="{A2CBB691-B075-B52A-5FEE-25594B4504C8}"/>
              </a:ext>
            </a:extLst>
          </p:cNvPr>
          <p:cNvSpPr>
            <a:spLocks noGrp="1"/>
          </p:cNvSpPr>
          <p:nvPr>
            <p:ph idx="1" hasCustomPrompt="1"/>
          </p:nvPr>
        </p:nvSpPr>
        <p:spPr>
          <a:xfrm>
            <a:off x="515873" y="1464537"/>
            <a:ext cx="11209401" cy="425046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01E5722F-1DDD-CABC-A089-35D6822851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14549" y="6406959"/>
            <a:ext cx="373848" cy="365125"/>
          </a:xfrm>
          <a:prstGeom prst="rect">
            <a:avLst/>
          </a:prstGeom>
        </p:spPr>
      </p:pic>
    </p:spTree>
    <p:extLst>
      <p:ext uri="{BB962C8B-B14F-4D97-AF65-F5344CB8AC3E}">
        <p14:creationId xmlns:p14="http://schemas.microsoft.com/office/powerpoint/2010/main" val="136945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ug Bar 0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D5E19-0F5B-48E7-90A4-19119BCC984F}"/>
              </a:ext>
            </a:extLst>
          </p:cNvPr>
          <p:cNvSpPr/>
          <p:nvPr userDrawn="1"/>
        </p:nvSpPr>
        <p:spPr>
          <a:xfrm>
            <a:off x="1524" y="6298813"/>
            <a:ext cx="12188952" cy="55918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D9308F7A-A86D-407B-947C-1AB824384584}"/>
              </a:ext>
            </a:extLst>
          </p:cNvPr>
          <p:cNvSpPr>
            <a:spLocks noGrp="1"/>
          </p:cNvSpPr>
          <p:nvPr>
            <p:ph type="dt" sz="half" idx="10"/>
          </p:nvPr>
        </p:nvSpPr>
        <p:spPr/>
        <p:txBody>
          <a:bodyPr/>
          <a:lstStyle>
            <a:lvl1pPr>
              <a:defRPr>
                <a:solidFill>
                  <a:schemeClr val="bg1">
                    <a:lumMod val="85000"/>
                  </a:schemeClr>
                </a:solidFill>
              </a:defRPr>
            </a:lvl1pPr>
          </a:lstStyle>
          <a:p>
            <a:fld id="{CE42B254-74FB-4A6F-9C6B-DF047B408D51}" type="datetime1">
              <a:rPr lang="en-US" smtClean="0"/>
              <a:pPr/>
              <a:t>10/16/2024</a:t>
            </a:fld>
            <a:endParaRPr lang="en-US"/>
          </a:p>
        </p:txBody>
      </p:sp>
      <p:sp>
        <p:nvSpPr>
          <p:cNvPr id="4" name="Footer Placeholder 3">
            <a:extLst>
              <a:ext uri="{FF2B5EF4-FFF2-40B4-BE49-F238E27FC236}">
                <a16:creationId xmlns:a16="http://schemas.microsoft.com/office/drawing/2014/main" id="{33597990-8544-4E80-9784-8CF09A4E3FDA}"/>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a:extLst>
              <a:ext uri="{FF2B5EF4-FFF2-40B4-BE49-F238E27FC236}">
                <a16:creationId xmlns:a16="http://schemas.microsoft.com/office/drawing/2014/main" id="{78494E62-2C6B-4E65-A021-7D963C8B6090}"/>
              </a:ext>
            </a:extLst>
          </p:cNvPr>
          <p:cNvSpPr>
            <a:spLocks noGrp="1"/>
          </p:cNvSpPr>
          <p:nvPr>
            <p:ph type="sldNum" sz="quarter" idx="12"/>
          </p:nvPr>
        </p:nvSpPr>
        <p:spPr/>
        <p:txBody>
          <a:bodyPr/>
          <a:lstStyle>
            <a:lvl1pPr>
              <a:defRPr>
                <a:solidFill>
                  <a:schemeClr val="bg1">
                    <a:lumMod val="85000"/>
                  </a:schemeClr>
                </a:solidFill>
              </a:defRPr>
            </a:lvl1pPr>
          </a:lstStyle>
          <a:p>
            <a:fld id="{C5FB5023-8825-F145-B094-9C959F5744C0}" type="slidenum">
              <a:rPr lang="en-US" smtClean="0"/>
              <a:pPr/>
              <a:t>‹#›</a:t>
            </a:fld>
            <a:endParaRPr lang="en-US"/>
          </a:p>
        </p:txBody>
      </p:sp>
      <p:sp>
        <p:nvSpPr>
          <p:cNvPr id="9" name="Title 1">
            <a:extLst>
              <a:ext uri="{FF2B5EF4-FFF2-40B4-BE49-F238E27FC236}">
                <a16:creationId xmlns:a16="http://schemas.microsoft.com/office/drawing/2014/main" id="{D90F4F42-B442-C360-084B-68B73DD58D36}"/>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10" name="Content Placeholder 2">
            <a:extLst>
              <a:ext uri="{FF2B5EF4-FFF2-40B4-BE49-F238E27FC236}">
                <a16:creationId xmlns:a16="http://schemas.microsoft.com/office/drawing/2014/main" id="{D2A53284-76BC-51B5-744C-817C595834D7}"/>
              </a:ext>
            </a:extLst>
          </p:cNvPr>
          <p:cNvSpPr>
            <a:spLocks noGrp="1"/>
          </p:cNvSpPr>
          <p:nvPr>
            <p:ph idx="1" hasCustomPrompt="1"/>
          </p:nvPr>
        </p:nvSpPr>
        <p:spPr>
          <a:xfrm>
            <a:off x="515873" y="1464537"/>
            <a:ext cx="11209401" cy="425046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46744541-9331-5C09-0123-2AA6F099E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14549" y="6406959"/>
            <a:ext cx="373848" cy="365125"/>
          </a:xfrm>
          <a:prstGeom prst="rect">
            <a:avLst/>
          </a:prstGeom>
        </p:spPr>
      </p:pic>
    </p:spTree>
    <p:extLst>
      <p:ext uri="{BB962C8B-B14F-4D97-AF65-F5344CB8AC3E}">
        <p14:creationId xmlns:p14="http://schemas.microsoft.com/office/powerpoint/2010/main" val="13357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ug Bar 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D5E19-0F5B-48E7-90A4-19119BCC984F}"/>
              </a:ext>
            </a:extLst>
          </p:cNvPr>
          <p:cNvSpPr/>
          <p:nvPr userDrawn="1"/>
        </p:nvSpPr>
        <p:spPr>
          <a:xfrm>
            <a:off x="1524" y="6298813"/>
            <a:ext cx="12188952" cy="559187"/>
          </a:xfrm>
          <a:prstGeom prst="rect">
            <a:avLst/>
          </a:prstGeom>
          <a:gradFill>
            <a:gsLst>
              <a:gs pos="45000">
                <a:srgbClr val="0076BC"/>
              </a:gs>
              <a:gs pos="0">
                <a:srgbClr val="1E3260"/>
              </a:gs>
              <a:gs pos="100000">
                <a:srgbClr val="00AEE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D9308F7A-A86D-407B-947C-1AB824384584}"/>
              </a:ext>
            </a:extLst>
          </p:cNvPr>
          <p:cNvSpPr>
            <a:spLocks noGrp="1"/>
          </p:cNvSpPr>
          <p:nvPr>
            <p:ph type="dt" sz="half" idx="10"/>
          </p:nvPr>
        </p:nvSpPr>
        <p:spPr/>
        <p:txBody>
          <a:bodyPr/>
          <a:lstStyle/>
          <a:p>
            <a:fld id="{CE42B254-74FB-4A6F-9C6B-DF047B408D51}" type="datetime1">
              <a:rPr lang="en-US" smtClean="0"/>
              <a:pPr/>
              <a:t>10/16/2024</a:t>
            </a:fld>
            <a:endParaRPr lang="en-US"/>
          </a:p>
        </p:txBody>
      </p:sp>
      <p:sp>
        <p:nvSpPr>
          <p:cNvPr id="4" name="Footer Placeholder 3">
            <a:extLst>
              <a:ext uri="{FF2B5EF4-FFF2-40B4-BE49-F238E27FC236}">
                <a16:creationId xmlns:a16="http://schemas.microsoft.com/office/drawing/2014/main" id="{33597990-8544-4E80-9784-8CF09A4E3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94E62-2C6B-4E65-A021-7D963C8B6090}"/>
              </a:ext>
            </a:extLst>
          </p:cNvPr>
          <p:cNvSpPr>
            <a:spLocks noGrp="1"/>
          </p:cNvSpPr>
          <p:nvPr>
            <p:ph type="sldNum" sz="quarter" idx="12"/>
          </p:nvPr>
        </p:nvSpPr>
        <p:spPr/>
        <p:txBody>
          <a:bodyPr/>
          <a:lstStyle>
            <a:lvl1pPr>
              <a:defRPr>
                <a:solidFill>
                  <a:schemeClr val="bg1">
                    <a:lumMod val="85000"/>
                  </a:schemeClr>
                </a:solidFill>
              </a:defRPr>
            </a:lvl1pPr>
          </a:lstStyle>
          <a:p>
            <a:fld id="{C5FB5023-8825-F145-B094-9C959F5744C0}" type="slidenum">
              <a:rPr lang="en-US" smtClean="0"/>
              <a:pPr/>
              <a:t>‹#›</a:t>
            </a:fld>
            <a:endParaRPr lang="en-US"/>
          </a:p>
        </p:txBody>
      </p:sp>
      <p:sp>
        <p:nvSpPr>
          <p:cNvPr id="9" name="Title 1">
            <a:extLst>
              <a:ext uri="{FF2B5EF4-FFF2-40B4-BE49-F238E27FC236}">
                <a16:creationId xmlns:a16="http://schemas.microsoft.com/office/drawing/2014/main" id="{6E353165-2D59-C959-1705-BABA5FF4C4B5}"/>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11" name="Content Placeholder 2">
            <a:extLst>
              <a:ext uri="{FF2B5EF4-FFF2-40B4-BE49-F238E27FC236}">
                <a16:creationId xmlns:a16="http://schemas.microsoft.com/office/drawing/2014/main" id="{F287A943-6BCF-615B-0090-B7A6B4C1ADE0}"/>
              </a:ext>
            </a:extLst>
          </p:cNvPr>
          <p:cNvSpPr>
            <a:spLocks noGrp="1"/>
          </p:cNvSpPr>
          <p:nvPr>
            <p:ph idx="1" hasCustomPrompt="1"/>
          </p:nvPr>
        </p:nvSpPr>
        <p:spPr>
          <a:xfrm>
            <a:off x="515873" y="1464537"/>
            <a:ext cx="11209401" cy="425046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B8EBF55D-BDA6-B6AE-C432-64FB77ACFA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14549" y="6406959"/>
            <a:ext cx="373848" cy="365125"/>
          </a:xfrm>
          <a:prstGeom prst="rect">
            <a:avLst/>
          </a:prstGeom>
        </p:spPr>
      </p:pic>
    </p:spTree>
    <p:extLst>
      <p:ext uri="{BB962C8B-B14F-4D97-AF65-F5344CB8AC3E}">
        <p14:creationId xmlns:p14="http://schemas.microsoft.com/office/powerpoint/2010/main" val="167548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ock 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D9C49B-C220-421E-ADC2-CB1E0D2BA686}"/>
              </a:ext>
            </a:extLst>
          </p:cNvPr>
          <p:cNvSpPr/>
          <p:nvPr userDrawn="1"/>
        </p:nvSpPr>
        <p:spPr>
          <a:xfrm>
            <a:off x="228600" y="228600"/>
            <a:ext cx="3200400" cy="6400800"/>
          </a:xfrm>
          <a:prstGeom prst="rect">
            <a:avLst/>
          </a:prstGeom>
          <a:solidFill>
            <a:srgbClr val="1E3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49C6E774-E989-E948-93E9-127B78BC1FDC}"/>
              </a:ext>
            </a:extLst>
          </p:cNvPr>
          <p:cNvSpPr>
            <a:spLocks noGrp="1"/>
          </p:cNvSpPr>
          <p:nvPr>
            <p:ph type="dt" sz="half" idx="10"/>
          </p:nvPr>
        </p:nvSpPr>
        <p:spPr/>
        <p:txBody>
          <a:bodyPr/>
          <a:lstStyle/>
          <a:p>
            <a:fld id="{630D2C48-37BB-4AAD-BFDA-9BD9381835A4}" type="datetime1">
              <a:rPr lang="en-US" smtClean="0"/>
              <a:t>10/16/2024</a:t>
            </a:fld>
            <a:endParaRPr lang="en-US"/>
          </a:p>
        </p:txBody>
      </p:sp>
      <p:sp>
        <p:nvSpPr>
          <p:cNvPr id="5" name="Footer Placeholder 4">
            <a:extLst>
              <a:ext uri="{FF2B5EF4-FFF2-40B4-BE49-F238E27FC236}">
                <a16:creationId xmlns:a16="http://schemas.microsoft.com/office/drawing/2014/main" id="{34A29718-A073-5F42-9064-15E944B9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F8E64-CD2B-9844-919F-682AD0AA3D85}"/>
              </a:ext>
            </a:extLst>
          </p:cNvPr>
          <p:cNvSpPr>
            <a:spLocks noGrp="1"/>
          </p:cNvSpPr>
          <p:nvPr>
            <p:ph type="sldNum" sz="quarter" idx="12"/>
          </p:nvPr>
        </p:nvSpPr>
        <p:spPr/>
        <p:txBody>
          <a:bodyPr/>
          <a:lstStyle/>
          <a:p>
            <a:fld id="{C5FB5023-8825-F145-B094-9C959F5744C0}" type="slidenum">
              <a:rPr lang="en-US" smtClean="0"/>
              <a:t>‹#›</a:t>
            </a:fld>
            <a:endParaRPr lang="en-US"/>
          </a:p>
        </p:txBody>
      </p:sp>
      <p:pic>
        <p:nvPicPr>
          <p:cNvPr id="11" name="Picture 10">
            <a:extLst>
              <a:ext uri="{FF2B5EF4-FFF2-40B4-BE49-F238E27FC236}">
                <a16:creationId xmlns:a16="http://schemas.microsoft.com/office/drawing/2014/main" id="{B95E8FB2-15DF-43C2-A49F-F589F139C5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8476" y="2940919"/>
            <a:ext cx="2197225" cy="703112"/>
          </a:xfrm>
          <a:prstGeom prst="rect">
            <a:avLst/>
          </a:prstGeom>
        </p:spPr>
      </p:pic>
      <p:sp>
        <p:nvSpPr>
          <p:cNvPr id="13" name="Text Placeholder 9">
            <a:extLst>
              <a:ext uri="{FF2B5EF4-FFF2-40B4-BE49-F238E27FC236}">
                <a16:creationId xmlns:a16="http://schemas.microsoft.com/office/drawing/2014/main" id="{85F465A6-BCC4-41A2-8953-D28F09B7BA46}"/>
              </a:ext>
            </a:extLst>
          </p:cNvPr>
          <p:cNvSpPr>
            <a:spLocks noGrp="1"/>
          </p:cNvSpPr>
          <p:nvPr>
            <p:ph type="body" sz="quarter" idx="13" hasCustomPrompt="1"/>
          </p:nvPr>
        </p:nvSpPr>
        <p:spPr>
          <a:xfrm>
            <a:off x="6344817" y="2771578"/>
            <a:ext cx="4278734" cy="783385"/>
          </a:xfrm>
        </p:spPr>
        <p:txBody>
          <a:bodyPr wrap="square">
            <a:normAutofit/>
          </a:bodyPr>
          <a:lstStyle>
            <a:lvl1pPr marL="0" indent="0" algn="r">
              <a:buNone/>
              <a:defRPr sz="3200" b="1">
                <a:solidFill>
                  <a:srgbClr val="0076BD"/>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Divider Slide</a:t>
            </a:r>
          </a:p>
        </p:txBody>
      </p:sp>
      <p:sp>
        <p:nvSpPr>
          <p:cNvPr id="14" name="Text Placeholder 9">
            <a:extLst>
              <a:ext uri="{FF2B5EF4-FFF2-40B4-BE49-F238E27FC236}">
                <a16:creationId xmlns:a16="http://schemas.microsoft.com/office/drawing/2014/main" id="{DA861282-8192-433F-A49A-A469B24FF9D2}"/>
              </a:ext>
            </a:extLst>
          </p:cNvPr>
          <p:cNvSpPr>
            <a:spLocks noGrp="1"/>
          </p:cNvSpPr>
          <p:nvPr>
            <p:ph type="body" sz="quarter" idx="14" hasCustomPrompt="1"/>
          </p:nvPr>
        </p:nvSpPr>
        <p:spPr>
          <a:xfrm>
            <a:off x="6344817" y="3554963"/>
            <a:ext cx="4278734" cy="783385"/>
          </a:xfrm>
        </p:spPr>
        <p:txBody>
          <a:bodyPr wrap="square">
            <a:normAutofit/>
          </a:bodyPr>
          <a:lstStyle>
            <a:lvl1pPr marL="0" indent="0" algn="r">
              <a:buNone/>
              <a:defRPr sz="2200" b="0">
                <a:solidFill>
                  <a:srgbClr val="DF1930"/>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SUBHEAD</a:t>
            </a:r>
          </a:p>
        </p:txBody>
      </p:sp>
    </p:spTree>
    <p:extLst>
      <p:ext uri="{BB962C8B-B14F-4D97-AF65-F5344CB8AC3E}">
        <p14:creationId xmlns:p14="http://schemas.microsoft.com/office/powerpoint/2010/main" val="420627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E34FB38-74CB-5B10-65F1-7D6954D172C9}"/>
              </a:ext>
            </a:extLst>
          </p:cNvPr>
          <p:cNvSpPr>
            <a:spLocks noGrp="1"/>
          </p:cNvSpPr>
          <p:nvPr>
            <p:ph type="dt" sz="half" idx="10"/>
          </p:nvPr>
        </p:nvSpPr>
        <p:spPr>
          <a:xfrm>
            <a:off x="838200" y="6356350"/>
            <a:ext cx="2743200" cy="365125"/>
          </a:xfrm>
        </p:spPr>
        <p:txBody>
          <a:bodyPr/>
          <a:lstStyle/>
          <a:p>
            <a:fld id="{630D2C48-37BB-4AAD-BFDA-9BD9381835A4}" type="datetime1">
              <a:rPr lang="en-US" smtClean="0"/>
              <a:t>10/16/2024</a:t>
            </a:fld>
            <a:endParaRPr lang="en-US"/>
          </a:p>
        </p:txBody>
      </p:sp>
      <p:sp>
        <p:nvSpPr>
          <p:cNvPr id="8" name="Footer Placeholder 4">
            <a:extLst>
              <a:ext uri="{FF2B5EF4-FFF2-40B4-BE49-F238E27FC236}">
                <a16:creationId xmlns:a16="http://schemas.microsoft.com/office/drawing/2014/main" id="{3A3C6ACA-81FC-C516-3E89-3CB0CA1670D5}"/>
              </a:ext>
            </a:extLst>
          </p:cNvPr>
          <p:cNvSpPr>
            <a:spLocks noGrp="1"/>
          </p:cNvSpPr>
          <p:nvPr>
            <p:ph type="ftr" sz="quarter" idx="11"/>
          </p:nvPr>
        </p:nvSpPr>
        <p:spPr>
          <a:xfrm>
            <a:off x="4038600" y="6356350"/>
            <a:ext cx="4114800" cy="365125"/>
          </a:xfrm>
        </p:spPr>
        <p:txBody>
          <a:bodyPr/>
          <a:lstStyle/>
          <a:p>
            <a:endParaRPr lang="en-US"/>
          </a:p>
        </p:txBody>
      </p:sp>
      <p:sp>
        <p:nvSpPr>
          <p:cNvPr id="9" name="Slide Number Placeholder 5">
            <a:extLst>
              <a:ext uri="{FF2B5EF4-FFF2-40B4-BE49-F238E27FC236}">
                <a16:creationId xmlns:a16="http://schemas.microsoft.com/office/drawing/2014/main" id="{36885249-6E2C-1945-1491-8CDFCAF291CC}"/>
              </a:ext>
            </a:extLst>
          </p:cNvPr>
          <p:cNvSpPr>
            <a:spLocks noGrp="1"/>
          </p:cNvSpPr>
          <p:nvPr>
            <p:ph type="sldNum" sz="quarter" idx="12"/>
          </p:nvPr>
        </p:nvSpPr>
        <p:spPr>
          <a:xfrm>
            <a:off x="8610600" y="6356350"/>
            <a:ext cx="2743200" cy="365125"/>
          </a:xfrm>
        </p:spPr>
        <p:txBody>
          <a:bodyPr/>
          <a:lstStyle/>
          <a:p>
            <a:fld id="{C5FB5023-8825-F145-B094-9C959F5744C0}" type="slidenum">
              <a:rPr lang="en-US" smtClean="0"/>
              <a:t>‹#›</a:t>
            </a:fld>
            <a:endParaRPr lang="en-US"/>
          </a:p>
        </p:txBody>
      </p:sp>
      <p:sp>
        <p:nvSpPr>
          <p:cNvPr id="11" name="Text Placeholder 9">
            <a:extLst>
              <a:ext uri="{FF2B5EF4-FFF2-40B4-BE49-F238E27FC236}">
                <a16:creationId xmlns:a16="http://schemas.microsoft.com/office/drawing/2014/main" id="{08F44F9C-8C23-5BB0-377E-5C96A8CD85F4}"/>
              </a:ext>
            </a:extLst>
          </p:cNvPr>
          <p:cNvSpPr>
            <a:spLocks noGrp="1"/>
          </p:cNvSpPr>
          <p:nvPr>
            <p:ph type="body" sz="quarter" idx="13" hasCustomPrompt="1"/>
          </p:nvPr>
        </p:nvSpPr>
        <p:spPr>
          <a:xfrm>
            <a:off x="6344817" y="2771578"/>
            <a:ext cx="4278734" cy="783385"/>
          </a:xfrm>
        </p:spPr>
        <p:txBody>
          <a:bodyPr wrap="square">
            <a:normAutofit/>
          </a:bodyPr>
          <a:lstStyle>
            <a:lvl1pPr marL="0" indent="0" algn="r">
              <a:buNone/>
              <a:defRPr sz="3200" b="1">
                <a:solidFill>
                  <a:srgbClr val="0076BD"/>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Divider Slide</a:t>
            </a:r>
          </a:p>
        </p:txBody>
      </p:sp>
      <p:sp>
        <p:nvSpPr>
          <p:cNvPr id="2" name="Freeform: Shape 1">
            <a:extLst>
              <a:ext uri="{FF2B5EF4-FFF2-40B4-BE49-F238E27FC236}">
                <a16:creationId xmlns:a16="http://schemas.microsoft.com/office/drawing/2014/main" id="{6C90FA6A-D715-A302-B969-CBD9811450E4}"/>
              </a:ext>
            </a:extLst>
          </p:cNvPr>
          <p:cNvSpPr/>
          <p:nvPr userDrawn="1"/>
        </p:nvSpPr>
        <p:spPr>
          <a:xfrm>
            <a:off x="0" y="0"/>
            <a:ext cx="5506619" cy="6858000"/>
          </a:xfrm>
          <a:custGeom>
            <a:avLst/>
            <a:gdLst>
              <a:gd name="connsiteX0" fmla="*/ 0 w 5506619"/>
              <a:gd name="connsiteY0" fmla="*/ 0 h 6858000"/>
              <a:gd name="connsiteX1" fmla="*/ 2098431 w 5506619"/>
              <a:gd name="connsiteY1" fmla="*/ 0 h 6858000"/>
              <a:gd name="connsiteX2" fmla="*/ 5506619 w 5506619"/>
              <a:gd name="connsiteY2" fmla="*/ 0 h 6858000"/>
              <a:gd name="connsiteX3" fmla="*/ 2098431 w 5506619"/>
              <a:gd name="connsiteY3" fmla="*/ 6842992 h 6858000"/>
              <a:gd name="connsiteX4" fmla="*/ 2098431 w 5506619"/>
              <a:gd name="connsiteY4" fmla="*/ 6858000 h 6858000"/>
              <a:gd name="connsiteX5" fmla="*/ 2090956 w 5506619"/>
              <a:gd name="connsiteY5" fmla="*/ 6858000 h 6858000"/>
              <a:gd name="connsiteX6" fmla="*/ 0 w 5506619"/>
              <a:gd name="connsiteY6" fmla="*/ 6858000 h 6858000"/>
              <a:gd name="connsiteX7" fmla="*/ 0 w 5506619"/>
              <a:gd name="connsiteY7" fmla="*/ 3645877 h 6858000"/>
              <a:gd name="connsiteX8" fmla="*/ 0 w 5506619"/>
              <a:gd name="connsiteY8" fmla="*/ 2659761 h 6858000"/>
              <a:gd name="connsiteX0" fmla="*/ 0 w 5506619"/>
              <a:gd name="connsiteY0" fmla="*/ 0 h 6858000"/>
              <a:gd name="connsiteX1" fmla="*/ 2098431 w 5506619"/>
              <a:gd name="connsiteY1" fmla="*/ 0 h 6858000"/>
              <a:gd name="connsiteX2" fmla="*/ 5506619 w 5506619"/>
              <a:gd name="connsiteY2" fmla="*/ 0 h 6858000"/>
              <a:gd name="connsiteX3" fmla="*/ 2098431 w 5506619"/>
              <a:gd name="connsiteY3" fmla="*/ 6842992 h 6858000"/>
              <a:gd name="connsiteX4" fmla="*/ 2098431 w 5506619"/>
              <a:gd name="connsiteY4" fmla="*/ 6858000 h 6858000"/>
              <a:gd name="connsiteX5" fmla="*/ 2090956 w 5506619"/>
              <a:gd name="connsiteY5" fmla="*/ 6858000 h 6858000"/>
              <a:gd name="connsiteX6" fmla="*/ 0 w 5506619"/>
              <a:gd name="connsiteY6" fmla="*/ 6858000 h 6858000"/>
              <a:gd name="connsiteX7" fmla="*/ 0 w 5506619"/>
              <a:gd name="connsiteY7" fmla="*/ 3645877 h 6858000"/>
              <a:gd name="connsiteX8" fmla="*/ 0 w 5506619"/>
              <a:gd name="connsiteY8" fmla="*/ 0 h 6858000"/>
              <a:gd name="connsiteX0" fmla="*/ 0 w 5506619"/>
              <a:gd name="connsiteY0" fmla="*/ 0 h 6858000"/>
              <a:gd name="connsiteX1" fmla="*/ 2098431 w 5506619"/>
              <a:gd name="connsiteY1" fmla="*/ 0 h 6858000"/>
              <a:gd name="connsiteX2" fmla="*/ 5506619 w 5506619"/>
              <a:gd name="connsiteY2" fmla="*/ 0 h 6858000"/>
              <a:gd name="connsiteX3" fmla="*/ 2098431 w 5506619"/>
              <a:gd name="connsiteY3" fmla="*/ 6842992 h 6858000"/>
              <a:gd name="connsiteX4" fmla="*/ 2098431 w 5506619"/>
              <a:gd name="connsiteY4" fmla="*/ 6858000 h 6858000"/>
              <a:gd name="connsiteX5" fmla="*/ 2090956 w 5506619"/>
              <a:gd name="connsiteY5" fmla="*/ 6858000 h 6858000"/>
              <a:gd name="connsiteX6" fmla="*/ 0 w 5506619"/>
              <a:gd name="connsiteY6" fmla="*/ 6858000 h 6858000"/>
              <a:gd name="connsiteX7" fmla="*/ 0 w 5506619"/>
              <a:gd name="connsiteY7" fmla="*/ 0 h 6858000"/>
              <a:gd name="connsiteX0" fmla="*/ 0 w 5506619"/>
              <a:gd name="connsiteY0" fmla="*/ 0 h 6858000"/>
              <a:gd name="connsiteX1" fmla="*/ 5506619 w 5506619"/>
              <a:gd name="connsiteY1" fmla="*/ 0 h 6858000"/>
              <a:gd name="connsiteX2" fmla="*/ 2098431 w 5506619"/>
              <a:gd name="connsiteY2" fmla="*/ 6842992 h 6858000"/>
              <a:gd name="connsiteX3" fmla="*/ 2098431 w 5506619"/>
              <a:gd name="connsiteY3" fmla="*/ 6858000 h 6858000"/>
              <a:gd name="connsiteX4" fmla="*/ 2090956 w 5506619"/>
              <a:gd name="connsiteY4" fmla="*/ 6858000 h 6858000"/>
              <a:gd name="connsiteX5" fmla="*/ 0 w 5506619"/>
              <a:gd name="connsiteY5" fmla="*/ 6858000 h 6858000"/>
              <a:gd name="connsiteX6" fmla="*/ 0 w 5506619"/>
              <a:gd name="connsiteY6" fmla="*/ 0 h 6858000"/>
              <a:gd name="connsiteX0" fmla="*/ 0 w 5506619"/>
              <a:gd name="connsiteY0" fmla="*/ 0 h 8428892"/>
              <a:gd name="connsiteX1" fmla="*/ 5506619 w 5506619"/>
              <a:gd name="connsiteY1" fmla="*/ 0 h 8428892"/>
              <a:gd name="connsiteX2" fmla="*/ 2098431 w 5506619"/>
              <a:gd name="connsiteY2" fmla="*/ 6842992 h 8428892"/>
              <a:gd name="connsiteX3" fmla="*/ 2098431 w 5506619"/>
              <a:gd name="connsiteY3" fmla="*/ 6858000 h 8428892"/>
              <a:gd name="connsiteX4" fmla="*/ 1856494 w 5506619"/>
              <a:gd name="connsiteY4" fmla="*/ 8428892 h 8428892"/>
              <a:gd name="connsiteX5" fmla="*/ 0 w 5506619"/>
              <a:gd name="connsiteY5" fmla="*/ 6858000 h 8428892"/>
              <a:gd name="connsiteX6" fmla="*/ 0 w 5506619"/>
              <a:gd name="connsiteY6" fmla="*/ 0 h 8428892"/>
              <a:gd name="connsiteX0" fmla="*/ 0 w 5506619"/>
              <a:gd name="connsiteY0" fmla="*/ 0 h 6858000"/>
              <a:gd name="connsiteX1" fmla="*/ 5506619 w 5506619"/>
              <a:gd name="connsiteY1" fmla="*/ 0 h 6858000"/>
              <a:gd name="connsiteX2" fmla="*/ 2098431 w 5506619"/>
              <a:gd name="connsiteY2" fmla="*/ 6842992 h 6858000"/>
              <a:gd name="connsiteX3" fmla="*/ 2098431 w 5506619"/>
              <a:gd name="connsiteY3" fmla="*/ 6858000 h 6858000"/>
              <a:gd name="connsiteX4" fmla="*/ 0 w 5506619"/>
              <a:gd name="connsiteY4" fmla="*/ 6858000 h 6858000"/>
              <a:gd name="connsiteX5" fmla="*/ 0 w 5506619"/>
              <a:gd name="connsiteY5" fmla="*/ 0 h 6858000"/>
              <a:gd name="connsiteX0" fmla="*/ 0 w 5506619"/>
              <a:gd name="connsiteY0" fmla="*/ 0 h 6858000"/>
              <a:gd name="connsiteX1" fmla="*/ 5506619 w 5506619"/>
              <a:gd name="connsiteY1" fmla="*/ 0 h 6858000"/>
              <a:gd name="connsiteX2" fmla="*/ 2041281 w 5506619"/>
              <a:gd name="connsiteY2" fmla="*/ 6573117 h 6858000"/>
              <a:gd name="connsiteX3" fmla="*/ 2098431 w 5506619"/>
              <a:gd name="connsiteY3" fmla="*/ 6858000 h 6858000"/>
              <a:gd name="connsiteX4" fmla="*/ 0 w 5506619"/>
              <a:gd name="connsiteY4" fmla="*/ 6858000 h 6858000"/>
              <a:gd name="connsiteX5" fmla="*/ 0 w 5506619"/>
              <a:gd name="connsiteY5" fmla="*/ 0 h 6858000"/>
              <a:gd name="connsiteX0" fmla="*/ 0 w 5506619"/>
              <a:gd name="connsiteY0" fmla="*/ 0 h 6858000"/>
              <a:gd name="connsiteX1" fmla="*/ 5506619 w 5506619"/>
              <a:gd name="connsiteY1" fmla="*/ 0 h 6858000"/>
              <a:gd name="connsiteX2" fmla="*/ 2098431 w 5506619"/>
              <a:gd name="connsiteY2" fmla="*/ 6858000 h 6858000"/>
              <a:gd name="connsiteX3" fmla="*/ 0 w 5506619"/>
              <a:gd name="connsiteY3" fmla="*/ 6858000 h 6858000"/>
              <a:gd name="connsiteX4" fmla="*/ 0 w 5506619"/>
              <a:gd name="connsiteY4" fmla="*/ 0 h 6858000"/>
              <a:gd name="connsiteX0" fmla="*/ 0 w 5506619"/>
              <a:gd name="connsiteY0" fmla="*/ 0 h 6858000"/>
              <a:gd name="connsiteX1" fmla="*/ 5506619 w 5506619"/>
              <a:gd name="connsiteY1" fmla="*/ 0 h 6858000"/>
              <a:gd name="connsiteX2" fmla="*/ 2158756 w 5506619"/>
              <a:gd name="connsiteY2" fmla="*/ 6858000 h 6858000"/>
              <a:gd name="connsiteX3" fmla="*/ 0 w 5506619"/>
              <a:gd name="connsiteY3" fmla="*/ 6858000 h 6858000"/>
              <a:gd name="connsiteX4" fmla="*/ 0 w 55066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19" h="6858000">
                <a:moveTo>
                  <a:pt x="0" y="0"/>
                </a:moveTo>
                <a:lnTo>
                  <a:pt x="5506619" y="0"/>
                </a:lnTo>
                <a:lnTo>
                  <a:pt x="2158756" y="6858000"/>
                </a:lnTo>
                <a:lnTo>
                  <a:pt x="0" y="6858000"/>
                </a:lnTo>
                <a:lnTo>
                  <a:pt x="0" y="0"/>
                </a:lnTo>
                <a:close/>
              </a:path>
            </a:pathLst>
          </a:custGeom>
          <a:solidFill>
            <a:srgbClr val="1E32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a:t> </a:t>
            </a:r>
          </a:p>
        </p:txBody>
      </p:sp>
      <p:sp>
        <p:nvSpPr>
          <p:cNvPr id="12" name="Text Placeholder 9">
            <a:extLst>
              <a:ext uri="{FF2B5EF4-FFF2-40B4-BE49-F238E27FC236}">
                <a16:creationId xmlns:a16="http://schemas.microsoft.com/office/drawing/2014/main" id="{51767B90-7CE2-DC68-14B2-AAC418EF27DB}"/>
              </a:ext>
            </a:extLst>
          </p:cNvPr>
          <p:cNvSpPr>
            <a:spLocks noGrp="1"/>
          </p:cNvSpPr>
          <p:nvPr>
            <p:ph type="body" sz="quarter" idx="14" hasCustomPrompt="1"/>
          </p:nvPr>
        </p:nvSpPr>
        <p:spPr>
          <a:xfrm>
            <a:off x="6344817" y="3554963"/>
            <a:ext cx="4278734" cy="783385"/>
          </a:xfrm>
        </p:spPr>
        <p:txBody>
          <a:bodyPr wrap="square">
            <a:normAutofit/>
          </a:bodyPr>
          <a:lstStyle>
            <a:lvl1pPr marL="0" indent="0" algn="r">
              <a:buNone/>
              <a:defRPr sz="2200" b="0">
                <a:solidFill>
                  <a:srgbClr val="00B0F0"/>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SUBHEAD</a:t>
            </a:r>
          </a:p>
        </p:txBody>
      </p:sp>
      <p:pic>
        <p:nvPicPr>
          <p:cNvPr id="4" name="Picture 3">
            <a:extLst>
              <a:ext uri="{FF2B5EF4-FFF2-40B4-BE49-F238E27FC236}">
                <a16:creationId xmlns:a16="http://schemas.microsoft.com/office/drawing/2014/main" id="{9FCD0A94-1BB6-F067-C0EC-D29E7CF8F3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5385" y="341264"/>
            <a:ext cx="4223228" cy="487079"/>
          </a:xfrm>
          <a:prstGeom prst="rect">
            <a:avLst/>
          </a:prstGeom>
        </p:spPr>
      </p:pic>
      <p:sp>
        <p:nvSpPr>
          <p:cNvPr id="3" name="TextBox 2">
            <a:extLst>
              <a:ext uri="{FF2B5EF4-FFF2-40B4-BE49-F238E27FC236}">
                <a16:creationId xmlns:a16="http://schemas.microsoft.com/office/drawing/2014/main" id="{F34619C1-C57C-E219-842F-7951EBCB43BB}"/>
              </a:ext>
            </a:extLst>
          </p:cNvPr>
          <p:cNvSpPr txBox="1"/>
          <p:nvPr userDrawn="1"/>
        </p:nvSpPr>
        <p:spPr>
          <a:xfrm>
            <a:off x="2158402" y="294609"/>
            <a:ext cx="2827388" cy="646331"/>
          </a:xfrm>
          <a:prstGeom prst="rect">
            <a:avLst/>
          </a:prstGeom>
          <a:solidFill>
            <a:srgbClr val="1E3260"/>
          </a:solidFill>
        </p:spPr>
        <p:txBody>
          <a:bodyPr wrap="square" rtlCol="0">
            <a:spAutoFit/>
          </a:bodyPr>
          <a:lstStyle/>
          <a:p>
            <a:r>
              <a:rPr lang="en-US" sz="1800" dirty="0">
                <a:solidFill>
                  <a:schemeClr val="bg1"/>
                </a:solidFill>
              </a:rPr>
              <a:t>2024 American Ambulance </a:t>
            </a:r>
          </a:p>
          <a:p>
            <a:r>
              <a:rPr lang="en-US" sz="1800" dirty="0">
                <a:solidFill>
                  <a:schemeClr val="bg1"/>
                </a:solidFill>
              </a:rPr>
              <a:t>Association Meeting</a:t>
            </a:r>
          </a:p>
        </p:txBody>
      </p:sp>
    </p:spTree>
    <p:extLst>
      <p:ext uri="{BB962C8B-B14F-4D97-AF65-F5344CB8AC3E}">
        <p14:creationId xmlns:p14="http://schemas.microsoft.com/office/powerpoint/2010/main" val="43964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E34FB38-74CB-5B10-65F1-7D6954D172C9}"/>
              </a:ext>
            </a:extLst>
          </p:cNvPr>
          <p:cNvSpPr>
            <a:spLocks noGrp="1"/>
          </p:cNvSpPr>
          <p:nvPr>
            <p:ph type="dt" sz="half" idx="10"/>
          </p:nvPr>
        </p:nvSpPr>
        <p:spPr>
          <a:xfrm>
            <a:off x="838200" y="6356350"/>
            <a:ext cx="2743200" cy="365125"/>
          </a:xfrm>
        </p:spPr>
        <p:txBody>
          <a:bodyPr/>
          <a:lstStyle/>
          <a:p>
            <a:fld id="{630D2C48-37BB-4AAD-BFDA-9BD9381835A4}" type="datetime1">
              <a:rPr lang="en-US" smtClean="0"/>
              <a:t>10/16/2024</a:t>
            </a:fld>
            <a:endParaRPr lang="en-US"/>
          </a:p>
        </p:txBody>
      </p:sp>
      <p:sp>
        <p:nvSpPr>
          <p:cNvPr id="8" name="Footer Placeholder 4">
            <a:extLst>
              <a:ext uri="{FF2B5EF4-FFF2-40B4-BE49-F238E27FC236}">
                <a16:creationId xmlns:a16="http://schemas.microsoft.com/office/drawing/2014/main" id="{3A3C6ACA-81FC-C516-3E89-3CB0CA1670D5}"/>
              </a:ext>
            </a:extLst>
          </p:cNvPr>
          <p:cNvSpPr>
            <a:spLocks noGrp="1"/>
          </p:cNvSpPr>
          <p:nvPr>
            <p:ph type="ftr" sz="quarter" idx="11"/>
          </p:nvPr>
        </p:nvSpPr>
        <p:spPr>
          <a:xfrm>
            <a:off x="4038600" y="6356350"/>
            <a:ext cx="4114800" cy="365125"/>
          </a:xfrm>
        </p:spPr>
        <p:txBody>
          <a:bodyPr/>
          <a:lstStyle/>
          <a:p>
            <a:endParaRPr lang="en-US"/>
          </a:p>
        </p:txBody>
      </p:sp>
      <p:sp>
        <p:nvSpPr>
          <p:cNvPr id="9" name="Slide Number Placeholder 5">
            <a:extLst>
              <a:ext uri="{FF2B5EF4-FFF2-40B4-BE49-F238E27FC236}">
                <a16:creationId xmlns:a16="http://schemas.microsoft.com/office/drawing/2014/main" id="{36885249-6E2C-1945-1491-8CDFCAF291CC}"/>
              </a:ext>
            </a:extLst>
          </p:cNvPr>
          <p:cNvSpPr>
            <a:spLocks noGrp="1"/>
          </p:cNvSpPr>
          <p:nvPr>
            <p:ph type="sldNum" sz="quarter" idx="12"/>
          </p:nvPr>
        </p:nvSpPr>
        <p:spPr>
          <a:xfrm>
            <a:off x="8610600" y="6356350"/>
            <a:ext cx="2743200" cy="365125"/>
          </a:xfrm>
        </p:spPr>
        <p:txBody>
          <a:bodyPr/>
          <a:lstStyle/>
          <a:p>
            <a:fld id="{C5FB5023-8825-F145-B094-9C959F5744C0}" type="slidenum">
              <a:rPr lang="en-US" smtClean="0"/>
              <a:t>‹#›</a:t>
            </a:fld>
            <a:endParaRPr lang="en-US"/>
          </a:p>
        </p:txBody>
      </p:sp>
      <p:sp>
        <p:nvSpPr>
          <p:cNvPr id="11" name="Text Placeholder 9">
            <a:extLst>
              <a:ext uri="{FF2B5EF4-FFF2-40B4-BE49-F238E27FC236}">
                <a16:creationId xmlns:a16="http://schemas.microsoft.com/office/drawing/2014/main" id="{08F44F9C-8C23-5BB0-377E-5C96A8CD85F4}"/>
              </a:ext>
            </a:extLst>
          </p:cNvPr>
          <p:cNvSpPr>
            <a:spLocks noGrp="1"/>
          </p:cNvSpPr>
          <p:nvPr>
            <p:ph type="body" sz="quarter" idx="13" hasCustomPrompt="1"/>
          </p:nvPr>
        </p:nvSpPr>
        <p:spPr>
          <a:xfrm>
            <a:off x="6344817" y="2771578"/>
            <a:ext cx="4278734" cy="783385"/>
          </a:xfrm>
        </p:spPr>
        <p:txBody>
          <a:bodyPr wrap="square">
            <a:normAutofit/>
          </a:bodyPr>
          <a:lstStyle>
            <a:lvl1pPr marL="0" indent="0" algn="r">
              <a:buNone/>
              <a:defRPr sz="3200" b="1">
                <a:solidFill>
                  <a:srgbClr val="0076BD"/>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Divider Slide</a:t>
            </a:r>
          </a:p>
        </p:txBody>
      </p:sp>
      <p:sp>
        <p:nvSpPr>
          <p:cNvPr id="12" name="Text Placeholder 9">
            <a:extLst>
              <a:ext uri="{FF2B5EF4-FFF2-40B4-BE49-F238E27FC236}">
                <a16:creationId xmlns:a16="http://schemas.microsoft.com/office/drawing/2014/main" id="{51767B90-7CE2-DC68-14B2-AAC418EF27DB}"/>
              </a:ext>
            </a:extLst>
          </p:cNvPr>
          <p:cNvSpPr>
            <a:spLocks noGrp="1"/>
          </p:cNvSpPr>
          <p:nvPr>
            <p:ph type="body" sz="quarter" idx="14" hasCustomPrompt="1"/>
          </p:nvPr>
        </p:nvSpPr>
        <p:spPr>
          <a:xfrm>
            <a:off x="6344817" y="3554963"/>
            <a:ext cx="4278734" cy="783385"/>
          </a:xfrm>
        </p:spPr>
        <p:txBody>
          <a:bodyPr wrap="square">
            <a:normAutofit/>
          </a:bodyPr>
          <a:lstStyle>
            <a:lvl1pPr marL="0" indent="0" algn="r">
              <a:buNone/>
              <a:defRPr sz="2200" b="0">
                <a:solidFill>
                  <a:srgbClr val="00B0F0"/>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SUBHEAD</a:t>
            </a:r>
          </a:p>
        </p:txBody>
      </p:sp>
      <p:sp>
        <p:nvSpPr>
          <p:cNvPr id="13" name="Freeform: Shape 12">
            <a:extLst>
              <a:ext uri="{FF2B5EF4-FFF2-40B4-BE49-F238E27FC236}">
                <a16:creationId xmlns:a16="http://schemas.microsoft.com/office/drawing/2014/main" id="{8585C1AF-0E3D-339E-722C-E74C7EF449C3}"/>
              </a:ext>
            </a:extLst>
          </p:cNvPr>
          <p:cNvSpPr/>
          <p:nvPr userDrawn="1"/>
        </p:nvSpPr>
        <p:spPr>
          <a:xfrm>
            <a:off x="0" y="0"/>
            <a:ext cx="5506619" cy="6858000"/>
          </a:xfrm>
          <a:custGeom>
            <a:avLst/>
            <a:gdLst>
              <a:gd name="connsiteX0" fmla="*/ 0 w 5506619"/>
              <a:gd name="connsiteY0" fmla="*/ 0 h 6858000"/>
              <a:gd name="connsiteX1" fmla="*/ 2098431 w 5506619"/>
              <a:gd name="connsiteY1" fmla="*/ 0 h 6858000"/>
              <a:gd name="connsiteX2" fmla="*/ 5506619 w 5506619"/>
              <a:gd name="connsiteY2" fmla="*/ 0 h 6858000"/>
              <a:gd name="connsiteX3" fmla="*/ 2098431 w 5506619"/>
              <a:gd name="connsiteY3" fmla="*/ 6842992 h 6858000"/>
              <a:gd name="connsiteX4" fmla="*/ 2098431 w 5506619"/>
              <a:gd name="connsiteY4" fmla="*/ 6858000 h 6858000"/>
              <a:gd name="connsiteX5" fmla="*/ 2090956 w 5506619"/>
              <a:gd name="connsiteY5" fmla="*/ 6858000 h 6858000"/>
              <a:gd name="connsiteX6" fmla="*/ 0 w 5506619"/>
              <a:gd name="connsiteY6" fmla="*/ 6858000 h 6858000"/>
              <a:gd name="connsiteX7" fmla="*/ 0 w 5506619"/>
              <a:gd name="connsiteY7" fmla="*/ 3645877 h 6858000"/>
              <a:gd name="connsiteX8" fmla="*/ 0 w 5506619"/>
              <a:gd name="connsiteY8" fmla="*/ 2659761 h 6858000"/>
              <a:gd name="connsiteX0" fmla="*/ 0 w 5506619"/>
              <a:gd name="connsiteY0" fmla="*/ 0 h 6858000"/>
              <a:gd name="connsiteX1" fmla="*/ 2098431 w 5506619"/>
              <a:gd name="connsiteY1" fmla="*/ 0 h 6858000"/>
              <a:gd name="connsiteX2" fmla="*/ 5506619 w 5506619"/>
              <a:gd name="connsiteY2" fmla="*/ 0 h 6858000"/>
              <a:gd name="connsiteX3" fmla="*/ 2098431 w 5506619"/>
              <a:gd name="connsiteY3" fmla="*/ 6842992 h 6858000"/>
              <a:gd name="connsiteX4" fmla="*/ 2098431 w 5506619"/>
              <a:gd name="connsiteY4" fmla="*/ 6858000 h 6858000"/>
              <a:gd name="connsiteX5" fmla="*/ 2090956 w 5506619"/>
              <a:gd name="connsiteY5" fmla="*/ 6858000 h 6858000"/>
              <a:gd name="connsiteX6" fmla="*/ 0 w 5506619"/>
              <a:gd name="connsiteY6" fmla="*/ 6858000 h 6858000"/>
              <a:gd name="connsiteX7" fmla="*/ 0 w 5506619"/>
              <a:gd name="connsiteY7" fmla="*/ 3645877 h 6858000"/>
              <a:gd name="connsiteX8" fmla="*/ 0 w 5506619"/>
              <a:gd name="connsiteY8" fmla="*/ 0 h 6858000"/>
              <a:gd name="connsiteX0" fmla="*/ 0 w 5506619"/>
              <a:gd name="connsiteY0" fmla="*/ 0 h 6858000"/>
              <a:gd name="connsiteX1" fmla="*/ 2098431 w 5506619"/>
              <a:gd name="connsiteY1" fmla="*/ 0 h 6858000"/>
              <a:gd name="connsiteX2" fmla="*/ 5506619 w 5506619"/>
              <a:gd name="connsiteY2" fmla="*/ 0 h 6858000"/>
              <a:gd name="connsiteX3" fmla="*/ 2098431 w 5506619"/>
              <a:gd name="connsiteY3" fmla="*/ 6842992 h 6858000"/>
              <a:gd name="connsiteX4" fmla="*/ 2098431 w 5506619"/>
              <a:gd name="connsiteY4" fmla="*/ 6858000 h 6858000"/>
              <a:gd name="connsiteX5" fmla="*/ 2090956 w 5506619"/>
              <a:gd name="connsiteY5" fmla="*/ 6858000 h 6858000"/>
              <a:gd name="connsiteX6" fmla="*/ 0 w 5506619"/>
              <a:gd name="connsiteY6" fmla="*/ 6858000 h 6858000"/>
              <a:gd name="connsiteX7" fmla="*/ 0 w 5506619"/>
              <a:gd name="connsiteY7" fmla="*/ 0 h 6858000"/>
              <a:gd name="connsiteX0" fmla="*/ 0 w 5506619"/>
              <a:gd name="connsiteY0" fmla="*/ 0 h 6858000"/>
              <a:gd name="connsiteX1" fmla="*/ 5506619 w 5506619"/>
              <a:gd name="connsiteY1" fmla="*/ 0 h 6858000"/>
              <a:gd name="connsiteX2" fmla="*/ 2098431 w 5506619"/>
              <a:gd name="connsiteY2" fmla="*/ 6842992 h 6858000"/>
              <a:gd name="connsiteX3" fmla="*/ 2098431 w 5506619"/>
              <a:gd name="connsiteY3" fmla="*/ 6858000 h 6858000"/>
              <a:gd name="connsiteX4" fmla="*/ 2090956 w 5506619"/>
              <a:gd name="connsiteY4" fmla="*/ 6858000 h 6858000"/>
              <a:gd name="connsiteX5" fmla="*/ 0 w 5506619"/>
              <a:gd name="connsiteY5" fmla="*/ 6858000 h 6858000"/>
              <a:gd name="connsiteX6" fmla="*/ 0 w 5506619"/>
              <a:gd name="connsiteY6" fmla="*/ 0 h 6858000"/>
              <a:gd name="connsiteX0" fmla="*/ 0 w 5506619"/>
              <a:gd name="connsiteY0" fmla="*/ 0 h 8428892"/>
              <a:gd name="connsiteX1" fmla="*/ 5506619 w 5506619"/>
              <a:gd name="connsiteY1" fmla="*/ 0 h 8428892"/>
              <a:gd name="connsiteX2" fmla="*/ 2098431 w 5506619"/>
              <a:gd name="connsiteY2" fmla="*/ 6842992 h 8428892"/>
              <a:gd name="connsiteX3" fmla="*/ 2098431 w 5506619"/>
              <a:gd name="connsiteY3" fmla="*/ 6858000 h 8428892"/>
              <a:gd name="connsiteX4" fmla="*/ 1856494 w 5506619"/>
              <a:gd name="connsiteY4" fmla="*/ 8428892 h 8428892"/>
              <a:gd name="connsiteX5" fmla="*/ 0 w 5506619"/>
              <a:gd name="connsiteY5" fmla="*/ 6858000 h 8428892"/>
              <a:gd name="connsiteX6" fmla="*/ 0 w 5506619"/>
              <a:gd name="connsiteY6" fmla="*/ 0 h 8428892"/>
              <a:gd name="connsiteX0" fmla="*/ 0 w 5506619"/>
              <a:gd name="connsiteY0" fmla="*/ 0 h 6858000"/>
              <a:gd name="connsiteX1" fmla="*/ 5506619 w 5506619"/>
              <a:gd name="connsiteY1" fmla="*/ 0 h 6858000"/>
              <a:gd name="connsiteX2" fmla="*/ 2098431 w 5506619"/>
              <a:gd name="connsiteY2" fmla="*/ 6842992 h 6858000"/>
              <a:gd name="connsiteX3" fmla="*/ 2098431 w 5506619"/>
              <a:gd name="connsiteY3" fmla="*/ 6858000 h 6858000"/>
              <a:gd name="connsiteX4" fmla="*/ 0 w 5506619"/>
              <a:gd name="connsiteY4" fmla="*/ 6858000 h 6858000"/>
              <a:gd name="connsiteX5" fmla="*/ 0 w 5506619"/>
              <a:gd name="connsiteY5" fmla="*/ 0 h 6858000"/>
              <a:gd name="connsiteX0" fmla="*/ 0 w 5506619"/>
              <a:gd name="connsiteY0" fmla="*/ 0 h 6858000"/>
              <a:gd name="connsiteX1" fmla="*/ 5506619 w 5506619"/>
              <a:gd name="connsiteY1" fmla="*/ 0 h 6858000"/>
              <a:gd name="connsiteX2" fmla="*/ 2041281 w 5506619"/>
              <a:gd name="connsiteY2" fmla="*/ 6573117 h 6858000"/>
              <a:gd name="connsiteX3" fmla="*/ 2098431 w 5506619"/>
              <a:gd name="connsiteY3" fmla="*/ 6858000 h 6858000"/>
              <a:gd name="connsiteX4" fmla="*/ 0 w 5506619"/>
              <a:gd name="connsiteY4" fmla="*/ 6858000 h 6858000"/>
              <a:gd name="connsiteX5" fmla="*/ 0 w 5506619"/>
              <a:gd name="connsiteY5" fmla="*/ 0 h 6858000"/>
              <a:gd name="connsiteX0" fmla="*/ 0 w 5506619"/>
              <a:gd name="connsiteY0" fmla="*/ 0 h 6858000"/>
              <a:gd name="connsiteX1" fmla="*/ 5506619 w 5506619"/>
              <a:gd name="connsiteY1" fmla="*/ 0 h 6858000"/>
              <a:gd name="connsiteX2" fmla="*/ 2098431 w 5506619"/>
              <a:gd name="connsiteY2" fmla="*/ 6858000 h 6858000"/>
              <a:gd name="connsiteX3" fmla="*/ 0 w 5506619"/>
              <a:gd name="connsiteY3" fmla="*/ 6858000 h 6858000"/>
              <a:gd name="connsiteX4" fmla="*/ 0 w 5506619"/>
              <a:gd name="connsiteY4" fmla="*/ 0 h 6858000"/>
              <a:gd name="connsiteX0" fmla="*/ 0 w 5506619"/>
              <a:gd name="connsiteY0" fmla="*/ 0 h 6858000"/>
              <a:gd name="connsiteX1" fmla="*/ 5506619 w 5506619"/>
              <a:gd name="connsiteY1" fmla="*/ 0 h 6858000"/>
              <a:gd name="connsiteX2" fmla="*/ 2158756 w 5506619"/>
              <a:gd name="connsiteY2" fmla="*/ 6858000 h 6858000"/>
              <a:gd name="connsiteX3" fmla="*/ 0 w 5506619"/>
              <a:gd name="connsiteY3" fmla="*/ 6858000 h 6858000"/>
              <a:gd name="connsiteX4" fmla="*/ 0 w 55066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19" h="6858000">
                <a:moveTo>
                  <a:pt x="0" y="0"/>
                </a:moveTo>
                <a:lnTo>
                  <a:pt x="5506619" y="0"/>
                </a:lnTo>
                <a:lnTo>
                  <a:pt x="2158756" y="6858000"/>
                </a:lnTo>
                <a:lnTo>
                  <a:pt x="0" y="6858000"/>
                </a:lnTo>
                <a:lnTo>
                  <a:pt x="0" y="0"/>
                </a:lnTo>
                <a:close/>
              </a:path>
            </a:pathLst>
          </a:custGeom>
          <a:gradFill>
            <a:gsLst>
              <a:gs pos="45000">
                <a:srgbClr val="0076BC"/>
              </a:gs>
              <a:gs pos="0">
                <a:srgbClr val="1E3260"/>
              </a:gs>
              <a:gs pos="100000">
                <a:srgbClr val="00AEE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pic>
        <p:nvPicPr>
          <p:cNvPr id="17" name="Picture 16">
            <a:extLst>
              <a:ext uri="{FF2B5EF4-FFF2-40B4-BE49-F238E27FC236}">
                <a16:creationId xmlns:a16="http://schemas.microsoft.com/office/drawing/2014/main" id="{8F457838-F182-2C86-F972-AEAFAA878D44}"/>
              </a:ext>
            </a:extLst>
          </p:cNvPr>
          <p:cNvPicPr>
            <a:picLocks noChangeAspect="1"/>
          </p:cNvPicPr>
          <p:nvPr userDrawn="1"/>
        </p:nvPicPr>
        <p:blipFill>
          <a:blip r:embed="rId2"/>
          <a:stretch>
            <a:fillRect/>
          </a:stretch>
        </p:blipFill>
        <p:spPr>
          <a:xfrm>
            <a:off x="371218" y="409170"/>
            <a:ext cx="1838582" cy="581106"/>
          </a:xfrm>
          <a:prstGeom prst="rect">
            <a:avLst/>
          </a:prstGeom>
        </p:spPr>
      </p:pic>
      <p:sp>
        <p:nvSpPr>
          <p:cNvPr id="18" name="TextBox 17">
            <a:extLst>
              <a:ext uri="{FF2B5EF4-FFF2-40B4-BE49-F238E27FC236}">
                <a16:creationId xmlns:a16="http://schemas.microsoft.com/office/drawing/2014/main" id="{FB3FC2D6-FBB5-41EF-9F9F-93E1B67B9400}"/>
              </a:ext>
            </a:extLst>
          </p:cNvPr>
          <p:cNvSpPr txBox="1"/>
          <p:nvPr userDrawn="1"/>
        </p:nvSpPr>
        <p:spPr>
          <a:xfrm>
            <a:off x="2158402" y="387914"/>
            <a:ext cx="2827388" cy="646331"/>
          </a:xfrm>
          <a:prstGeom prst="rect">
            <a:avLst/>
          </a:prstGeom>
          <a:noFill/>
        </p:spPr>
        <p:txBody>
          <a:bodyPr wrap="square" rtlCol="0">
            <a:spAutoFit/>
          </a:bodyPr>
          <a:lstStyle/>
          <a:p>
            <a:r>
              <a:rPr lang="en-US" sz="1800" dirty="0">
                <a:solidFill>
                  <a:schemeClr val="bg1"/>
                </a:solidFill>
              </a:rPr>
              <a:t>2024 American Ambulance </a:t>
            </a:r>
          </a:p>
          <a:p>
            <a:r>
              <a:rPr lang="en-US" sz="1800" dirty="0">
                <a:solidFill>
                  <a:schemeClr val="bg1"/>
                </a:solidFill>
              </a:rPr>
              <a:t>Association Meeting</a:t>
            </a:r>
          </a:p>
        </p:txBody>
      </p:sp>
    </p:spTree>
    <p:extLst>
      <p:ext uri="{BB962C8B-B14F-4D97-AF65-F5344CB8AC3E}">
        <p14:creationId xmlns:p14="http://schemas.microsoft.com/office/powerpoint/2010/main" val="19593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woosh">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3A83E8-435B-3B46-BE7E-9900CFC785BC}"/>
              </a:ext>
            </a:extLst>
          </p:cNvPr>
          <p:cNvSpPr>
            <a:spLocks noGrp="1"/>
          </p:cNvSpPr>
          <p:nvPr>
            <p:ph type="subTitle" idx="1" hasCustomPrompt="1"/>
          </p:nvPr>
        </p:nvSpPr>
        <p:spPr>
          <a:xfrm>
            <a:off x="4134853" y="2479872"/>
            <a:ext cx="6629400" cy="844353"/>
          </a:xfrm>
        </p:spPr>
        <p:txBody>
          <a:bodyPr>
            <a:normAutofit/>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Divider Slide</a:t>
            </a:r>
          </a:p>
        </p:txBody>
      </p:sp>
      <p:sp>
        <p:nvSpPr>
          <p:cNvPr id="4" name="Date Placeholder 3">
            <a:extLst>
              <a:ext uri="{FF2B5EF4-FFF2-40B4-BE49-F238E27FC236}">
                <a16:creationId xmlns:a16="http://schemas.microsoft.com/office/drawing/2014/main" id="{49C6E774-E989-E948-93E9-127B78BC1FDC}"/>
              </a:ext>
            </a:extLst>
          </p:cNvPr>
          <p:cNvSpPr>
            <a:spLocks noGrp="1"/>
          </p:cNvSpPr>
          <p:nvPr>
            <p:ph type="dt" sz="half" idx="10"/>
          </p:nvPr>
        </p:nvSpPr>
        <p:spPr/>
        <p:txBody>
          <a:bodyPr/>
          <a:lstStyle/>
          <a:p>
            <a:fld id="{04B6013D-4BBD-4480-94B5-029CC797B971}" type="datetime1">
              <a:rPr lang="en-US" smtClean="0"/>
              <a:t>10/16/2024</a:t>
            </a:fld>
            <a:endParaRPr lang="en-US"/>
          </a:p>
        </p:txBody>
      </p:sp>
      <p:sp>
        <p:nvSpPr>
          <p:cNvPr id="5" name="Footer Placeholder 4">
            <a:extLst>
              <a:ext uri="{FF2B5EF4-FFF2-40B4-BE49-F238E27FC236}">
                <a16:creationId xmlns:a16="http://schemas.microsoft.com/office/drawing/2014/main" id="{34A29718-A073-5F42-9064-15E944B9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F8E64-CD2B-9844-919F-682AD0AA3D85}"/>
              </a:ext>
            </a:extLst>
          </p:cNvPr>
          <p:cNvSpPr>
            <a:spLocks noGrp="1"/>
          </p:cNvSpPr>
          <p:nvPr>
            <p:ph type="sldNum" sz="quarter" idx="12"/>
          </p:nvPr>
        </p:nvSpPr>
        <p:spPr/>
        <p:txBody>
          <a:bodyPr/>
          <a:lstStyle/>
          <a:p>
            <a:fld id="{C5FB5023-8825-F145-B094-9C959F5744C0}" type="slidenum">
              <a:rPr lang="en-US" smtClean="0"/>
              <a:t>‹#›</a:t>
            </a:fld>
            <a:endParaRPr lang="en-US"/>
          </a:p>
        </p:txBody>
      </p:sp>
      <p:pic>
        <p:nvPicPr>
          <p:cNvPr id="2" name="Picture 1">
            <a:extLst>
              <a:ext uri="{FF2B5EF4-FFF2-40B4-BE49-F238E27FC236}">
                <a16:creationId xmlns:a16="http://schemas.microsoft.com/office/drawing/2014/main" id="{66600BDA-35B8-DFE2-5C43-3C1982B6322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565218" y="233191"/>
            <a:ext cx="4223228" cy="487079"/>
          </a:xfrm>
          <a:prstGeom prst="rect">
            <a:avLst/>
          </a:prstGeom>
        </p:spPr>
      </p:pic>
      <p:sp>
        <p:nvSpPr>
          <p:cNvPr id="7" name="TextBox 6">
            <a:extLst>
              <a:ext uri="{FF2B5EF4-FFF2-40B4-BE49-F238E27FC236}">
                <a16:creationId xmlns:a16="http://schemas.microsoft.com/office/drawing/2014/main" id="{F66F5CF5-D8FE-BC90-630C-1FFCEF58E104}"/>
              </a:ext>
            </a:extLst>
          </p:cNvPr>
          <p:cNvSpPr txBox="1"/>
          <p:nvPr userDrawn="1"/>
        </p:nvSpPr>
        <p:spPr>
          <a:xfrm>
            <a:off x="9274417" y="153564"/>
            <a:ext cx="2827388" cy="646331"/>
          </a:xfrm>
          <a:prstGeom prst="rect">
            <a:avLst/>
          </a:prstGeom>
          <a:solidFill>
            <a:srgbClr val="1E3260"/>
          </a:solidFill>
        </p:spPr>
        <p:txBody>
          <a:bodyPr wrap="square" rtlCol="0">
            <a:spAutoFit/>
          </a:bodyPr>
          <a:lstStyle/>
          <a:p>
            <a:r>
              <a:rPr lang="en-US" sz="1800" dirty="0">
                <a:solidFill>
                  <a:schemeClr val="bg1"/>
                </a:solidFill>
              </a:rPr>
              <a:t>2024 American Ambulance </a:t>
            </a:r>
          </a:p>
          <a:p>
            <a:r>
              <a:rPr lang="en-US" sz="1800" dirty="0">
                <a:solidFill>
                  <a:schemeClr val="bg1"/>
                </a:solidFill>
              </a:rPr>
              <a:t>Association Meeting</a:t>
            </a:r>
          </a:p>
        </p:txBody>
      </p:sp>
    </p:spTree>
    <p:extLst>
      <p:ext uri="{BB962C8B-B14F-4D97-AF65-F5344CB8AC3E}">
        <p14:creationId xmlns:p14="http://schemas.microsoft.com/office/powerpoint/2010/main" val="38498061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woosh">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FD3A-F9B1-4D44-A70F-BB52004294C0}"/>
              </a:ext>
            </a:extLst>
          </p:cNvPr>
          <p:cNvSpPr>
            <a:spLocks noGrp="1"/>
          </p:cNvSpPr>
          <p:nvPr>
            <p:ph type="title"/>
          </p:nvPr>
        </p:nvSpPr>
        <p:spPr>
          <a:xfrm>
            <a:off x="1563624" y="970490"/>
            <a:ext cx="9829800" cy="924985"/>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63C40-41D7-204A-B452-BE2A7E5AF923}"/>
              </a:ext>
            </a:extLst>
          </p:cNvPr>
          <p:cNvSpPr>
            <a:spLocks noGrp="1"/>
          </p:cNvSpPr>
          <p:nvPr>
            <p:ph idx="1" hasCustomPrompt="1"/>
          </p:nvPr>
        </p:nvSpPr>
        <p:spPr>
          <a:xfrm>
            <a:off x="1563624" y="1990725"/>
            <a:ext cx="9829800" cy="4186238"/>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70DE1-5046-A94A-AC84-D4F3AA26EA9E}"/>
              </a:ext>
            </a:extLst>
          </p:cNvPr>
          <p:cNvSpPr>
            <a:spLocks noGrp="1"/>
          </p:cNvSpPr>
          <p:nvPr>
            <p:ph type="dt" sz="half" idx="10"/>
          </p:nvPr>
        </p:nvSpPr>
        <p:spPr/>
        <p:txBody>
          <a:bodyPr/>
          <a:lstStyle/>
          <a:p>
            <a:fld id="{D5EF83BD-B66D-4834-9A32-CEB34A21EA2D}" type="datetime1">
              <a:rPr lang="en-US" smtClean="0"/>
              <a:t>10/16/2024</a:t>
            </a:fld>
            <a:endParaRPr lang="en-US"/>
          </a:p>
        </p:txBody>
      </p:sp>
      <p:sp>
        <p:nvSpPr>
          <p:cNvPr id="5" name="Footer Placeholder 4">
            <a:extLst>
              <a:ext uri="{FF2B5EF4-FFF2-40B4-BE49-F238E27FC236}">
                <a16:creationId xmlns:a16="http://schemas.microsoft.com/office/drawing/2014/main"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pic>
        <p:nvPicPr>
          <p:cNvPr id="10" name="Picture 9">
            <a:extLst>
              <a:ext uri="{FF2B5EF4-FFF2-40B4-BE49-F238E27FC236}">
                <a16:creationId xmlns:a16="http://schemas.microsoft.com/office/drawing/2014/main" id="{28BD187F-6840-80E3-AF84-8B8CB6B75A4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150489" y="207962"/>
            <a:ext cx="3706491" cy="427482"/>
          </a:xfrm>
          <a:prstGeom prst="rect">
            <a:avLst/>
          </a:prstGeom>
        </p:spPr>
      </p:pic>
    </p:spTree>
    <p:extLst>
      <p:ext uri="{BB962C8B-B14F-4D97-AF65-F5344CB8AC3E}">
        <p14:creationId xmlns:p14="http://schemas.microsoft.com/office/powerpoint/2010/main" val="9901204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woo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FD3A-F9B1-4D44-A70F-BB52004294C0}"/>
              </a:ext>
            </a:extLst>
          </p:cNvPr>
          <p:cNvSpPr>
            <a:spLocks noGrp="1"/>
          </p:cNvSpPr>
          <p:nvPr>
            <p:ph type="title"/>
          </p:nvPr>
        </p:nvSpPr>
        <p:spPr>
          <a:xfrm>
            <a:off x="462736" y="1163304"/>
            <a:ext cx="7099112" cy="935230"/>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63C40-41D7-204A-B452-BE2A7E5AF923}"/>
              </a:ext>
            </a:extLst>
          </p:cNvPr>
          <p:cNvSpPr>
            <a:spLocks noGrp="1"/>
          </p:cNvSpPr>
          <p:nvPr>
            <p:ph idx="1" hasCustomPrompt="1"/>
          </p:nvPr>
        </p:nvSpPr>
        <p:spPr>
          <a:xfrm>
            <a:off x="462736" y="2183539"/>
            <a:ext cx="7099112" cy="4232606"/>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70DE1-5046-A94A-AC84-D4F3AA26EA9E}"/>
              </a:ext>
            </a:extLst>
          </p:cNvPr>
          <p:cNvSpPr>
            <a:spLocks noGrp="1"/>
          </p:cNvSpPr>
          <p:nvPr>
            <p:ph type="dt" sz="half" idx="10"/>
          </p:nvPr>
        </p:nvSpPr>
        <p:spPr/>
        <p:txBody>
          <a:bodyPr/>
          <a:lstStyle/>
          <a:p>
            <a:fld id="{D5EF83BD-B66D-4834-9A32-CEB34A21EA2D}" type="datetime1">
              <a:rPr lang="en-US" smtClean="0"/>
              <a:t>10/16/2024</a:t>
            </a:fld>
            <a:endParaRPr lang="en-US"/>
          </a:p>
        </p:txBody>
      </p:sp>
      <p:sp>
        <p:nvSpPr>
          <p:cNvPr id="5" name="Footer Placeholder 4">
            <a:extLst>
              <a:ext uri="{FF2B5EF4-FFF2-40B4-BE49-F238E27FC236}">
                <a16:creationId xmlns:a16="http://schemas.microsoft.com/office/drawing/2014/main"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pic>
        <p:nvPicPr>
          <p:cNvPr id="7" name="Picture 6">
            <a:extLst>
              <a:ext uri="{FF2B5EF4-FFF2-40B4-BE49-F238E27FC236}">
                <a16:creationId xmlns:a16="http://schemas.microsoft.com/office/drawing/2014/main" id="{0BC05B06-6F84-11C3-B12B-E7CE98F5FE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6798" y="207962"/>
            <a:ext cx="3706491" cy="427482"/>
          </a:xfrm>
          <a:prstGeom prst="rect">
            <a:avLst/>
          </a:prstGeom>
        </p:spPr>
      </p:pic>
      <p:sp>
        <p:nvSpPr>
          <p:cNvPr id="9" name="Rectangle 8">
            <a:extLst>
              <a:ext uri="{FF2B5EF4-FFF2-40B4-BE49-F238E27FC236}">
                <a16:creationId xmlns:a16="http://schemas.microsoft.com/office/drawing/2014/main" id="{332D7528-9D22-BF63-8202-F292541D9225}"/>
              </a:ext>
            </a:extLst>
          </p:cNvPr>
          <p:cNvSpPr/>
          <p:nvPr userDrawn="1"/>
        </p:nvSpPr>
        <p:spPr>
          <a:xfrm>
            <a:off x="1866122" y="207962"/>
            <a:ext cx="2172478" cy="4274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EA8ADE-E7AF-0329-32CA-23358183424F}"/>
              </a:ext>
            </a:extLst>
          </p:cNvPr>
          <p:cNvSpPr txBox="1"/>
          <p:nvPr userDrawn="1"/>
        </p:nvSpPr>
        <p:spPr>
          <a:xfrm>
            <a:off x="1819467" y="180245"/>
            <a:ext cx="3015440" cy="523220"/>
          </a:xfrm>
          <a:prstGeom prst="rect">
            <a:avLst/>
          </a:prstGeom>
          <a:noFill/>
        </p:spPr>
        <p:txBody>
          <a:bodyPr wrap="square" rtlCol="0">
            <a:spAutoFit/>
          </a:bodyPr>
          <a:lstStyle/>
          <a:p>
            <a:r>
              <a:rPr lang="en-US" sz="1400" b="1" dirty="0">
                <a:solidFill>
                  <a:schemeClr val="tx2"/>
                </a:solidFill>
              </a:rPr>
              <a:t>2024</a:t>
            </a:r>
            <a:r>
              <a:rPr lang="en-US" sz="1400" dirty="0">
                <a:solidFill>
                  <a:schemeClr val="tx2"/>
                </a:solidFill>
              </a:rPr>
              <a:t> American </a:t>
            </a:r>
          </a:p>
          <a:p>
            <a:r>
              <a:rPr lang="en-US" sz="1400" dirty="0">
                <a:solidFill>
                  <a:schemeClr val="tx2"/>
                </a:solidFill>
              </a:rPr>
              <a:t>Ambulance Association</a:t>
            </a:r>
          </a:p>
        </p:txBody>
      </p:sp>
    </p:spTree>
    <p:extLst>
      <p:ext uri="{BB962C8B-B14F-4D97-AF65-F5344CB8AC3E}">
        <p14:creationId xmlns:p14="http://schemas.microsoft.com/office/powerpoint/2010/main" val="207783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Upper Tabs 0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A70DE1-5046-A94A-AC84-D4F3AA26EA9E}"/>
              </a:ext>
            </a:extLst>
          </p:cNvPr>
          <p:cNvSpPr>
            <a:spLocks noGrp="1"/>
          </p:cNvSpPr>
          <p:nvPr>
            <p:ph type="dt" sz="half" idx="10"/>
          </p:nvPr>
        </p:nvSpPr>
        <p:spPr/>
        <p:txBody>
          <a:bodyPr/>
          <a:lstStyle/>
          <a:p>
            <a:fld id="{04075551-F16A-4F95-AC30-62B53FC78A7B}" type="datetime1">
              <a:rPr lang="en-US" smtClean="0"/>
              <a:t>10/16/2024</a:t>
            </a:fld>
            <a:endParaRPr lang="en-US"/>
          </a:p>
        </p:txBody>
      </p:sp>
      <p:sp>
        <p:nvSpPr>
          <p:cNvPr id="5" name="Footer Placeholder 4">
            <a:extLst>
              <a:ext uri="{FF2B5EF4-FFF2-40B4-BE49-F238E27FC236}">
                <a16:creationId xmlns:a16="http://schemas.microsoft.com/office/drawing/2014/main"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sp>
        <p:nvSpPr>
          <p:cNvPr id="11" name="Freeform: Shape 10">
            <a:extLst>
              <a:ext uri="{FF2B5EF4-FFF2-40B4-BE49-F238E27FC236}">
                <a16:creationId xmlns:a16="http://schemas.microsoft.com/office/drawing/2014/main" id="{CF6B2466-BC2B-4812-9B3A-F717E11FFCB2}"/>
              </a:ext>
            </a:extLst>
          </p:cNvPr>
          <p:cNvSpPr/>
          <p:nvPr userDrawn="1"/>
        </p:nvSpPr>
        <p:spPr>
          <a:xfrm>
            <a:off x="0" y="-1915"/>
            <a:ext cx="2195171" cy="507215"/>
          </a:xfrm>
          <a:custGeom>
            <a:avLst/>
            <a:gdLst>
              <a:gd name="connsiteX0" fmla="*/ 0 w 2628901"/>
              <a:gd name="connsiteY0" fmla="*/ 0 h 607433"/>
              <a:gd name="connsiteX1" fmla="*/ 2628901 w 2628901"/>
              <a:gd name="connsiteY1" fmla="*/ 0 h 607433"/>
              <a:gd name="connsiteX2" fmla="*/ 2325770 w 2628901"/>
              <a:gd name="connsiteY2" fmla="*/ 607433 h 607433"/>
              <a:gd name="connsiteX3" fmla="*/ 0 w 2628901"/>
              <a:gd name="connsiteY3" fmla="*/ 607433 h 607433"/>
            </a:gdLst>
            <a:ahLst/>
            <a:cxnLst>
              <a:cxn ang="0">
                <a:pos x="connsiteX0" y="connsiteY0"/>
              </a:cxn>
              <a:cxn ang="0">
                <a:pos x="connsiteX1" y="connsiteY1"/>
              </a:cxn>
              <a:cxn ang="0">
                <a:pos x="connsiteX2" y="connsiteY2"/>
              </a:cxn>
              <a:cxn ang="0">
                <a:pos x="connsiteX3" y="connsiteY3"/>
              </a:cxn>
            </a:cxnLst>
            <a:rect l="l" t="t" r="r" b="b"/>
            <a:pathLst>
              <a:path w="2628901" h="607433">
                <a:moveTo>
                  <a:pt x="0" y="0"/>
                </a:moveTo>
                <a:lnTo>
                  <a:pt x="2628901" y="0"/>
                </a:lnTo>
                <a:lnTo>
                  <a:pt x="2325770" y="607433"/>
                </a:lnTo>
                <a:lnTo>
                  <a:pt x="0" y="607433"/>
                </a:lnTo>
                <a:close/>
              </a:path>
            </a:pathLst>
          </a:custGeom>
          <a:solidFill>
            <a:srgbClr val="1E3260"/>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2DCED28-D025-470A-9925-26F18CD49488}"/>
              </a:ext>
            </a:extLst>
          </p:cNvPr>
          <p:cNvSpPr/>
          <p:nvPr userDrawn="1"/>
        </p:nvSpPr>
        <p:spPr>
          <a:xfrm>
            <a:off x="904873" y="119972"/>
            <a:ext cx="8883652" cy="507216"/>
          </a:xfrm>
          <a:custGeom>
            <a:avLst/>
            <a:gdLst>
              <a:gd name="connsiteX0" fmla="*/ 253120 w 8883652"/>
              <a:gd name="connsiteY0" fmla="*/ 0 h 507216"/>
              <a:gd name="connsiteX1" fmla="*/ 7096127 w 8883652"/>
              <a:gd name="connsiteY1" fmla="*/ 0 h 507216"/>
              <a:gd name="connsiteX2" fmla="*/ 7096127 w 8883652"/>
              <a:gd name="connsiteY2" fmla="*/ 1 h 507216"/>
              <a:gd name="connsiteX3" fmla="*/ 8883652 w 8883652"/>
              <a:gd name="connsiteY3" fmla="*/ 1 h 507216"/>
              <a:gd name="connsiteX4" fmla="*/ 8883652 w 8883652"/>
              <a:gd name="connsiteY4" fmla="*/ 507216 h 507216"/>
              <a:gd name="connsiteX5" fmla="*/ 7096127 w 8883652"/>
              <a:gd name="connsiteY5" fmla="*/ 507216 h 507216"/>
              <a:gd name="connsiteX6" fmla="*/ 6800852 w 8883652"/>
              <a:gd name="connsiteY6" fmla="*/ 507216 h 507216"/>
              <a:gd name="connsiteX7" fmla="*/ 0 w 8883652"/>
              <a:gd name="connsiteY7" fmla="*/ 507216 h 5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3652" h="507216">
                <a:moveTo>
                  <a:pt x="253120" y="0"/>
                </a:moveTo>
                <a:lnTo>
                  <a:pt x="7096127" y="0"/>
                </a:lnTo>
                <a:lnTo>
                  <a:pt x="7096127" y="1"/>
                </a:lnTo>
                <a:lnTo>
                  <a:pt x="8883652" y="1"/>
                </a:lnTo>
                <a:lnTo>
                  <a:pt x="8883652" y="507216"/>
                </a:lnTo>
                <a:lnTo>
                  <a:pt x="7096127" y="507216"/>
                </a:lnTo>
                <a:lnTo>
                  <a:pt x="6800852" y="507216"/>
                </a:lnTo>
                <a:lnTo>
                  <a:pt x="0" y="507216"/>
                </a:lnTo>
                <a:close/>
              </a:path>
            </a:pathLst>
          </a:cu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52C4D525-BD29-4824-85CE-48AAB5580140}"/>
              </a:ext>
            </a:extLst>
          </p:cNvPr>
          <p:cNvSpPr>
            <a:spLocks noGrp="1"/>
          </p:cNvSpPr>
          <p:nvPr>
            <p:ph type="title"/>
          </p:nvPr>
        </p:nvSpPr>
        <p:spPr>
          <a:xfrm>
            <a:off x="515873" y="746982"/>
            <a:ext cx="11209401" cy="963085"/>
          </a:xfrm>
        </p:spPr>
        <p:txBody>
          <a:bodyPr>
            <a:normAutofit/>
          </a:bodyP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5BE288C0-EC31-4F6D-AB24-92D2B2E18649}"/>
              </a:ext>
            </a:extLst>
          </p:cNvPr>
          <p:cNvSpPr>
            <a:spLocks noGrp="1"/>
          </p:cNvSpPr>
          <p:nvPr>
            <p:ph idx="1" hasCustomPrompt="1"/>
          </p:nvPr>
        </p:nvSpPr>
        <p:spPr>
          <a:xfrm>
            <a:off x="515873" y="1767216"/>
            <a:ext cx="11209401" cy="448880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Graphic 9">
            <a:extLst>
              <a:ext uri="{FF2B5EF4-FFF2-40B4-BE49-F238E27FC236}">
                <a16:creationId xmlns:a16="http://schemas.microsoft.com/office/drawing/2014/main" id="{333C387A-E0A2-E1CC-F09D-A26CBA1EA5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211" y="129530"/>
            <a:ext cx="1644030" cy="526088"/>
          </a:xfrm>
          <a:prstGeom prst="rect">
            <a:avLst/>
          </a:prstGeom>
        </p:spPr>
      </p:pic>
    </p:spTree>
    <p:extLst>
      <p:ext uri="{BB962C8B-B14F-4D97-AF65-F5344CB8AC3E}">
        <p14:creationId xmlns:p14="http://schemas.microsoft.com/office/powerpoint/2010/main" val="284955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Upper Tabs 0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A70DE1-5046-A94A-AC84-D4F3AA26EA9E}"/>
              </a:ext>
            </a:extLst>
          </p:cNvPr>
          <p:cNvSpPr>
            <a:spLocks noGrp="1"/>
          </p:cNvSpPr>
          <p:nvPr>
            <p:ph type="dt" sz="half" idx="10"/>
          </p:nvPr>
        </p:nvSpPr>
        <p:spPr/>
        <p:txBody>
          <a:bodyPr/>
          <a:lstStyle/>
          <a:p>
            <a:fld id="{04075551-F16A-4F95-AC30-62B53FC78A7B}" type="datetime1">
              <a:rPr lang="en-US" smtClean="0"/>
              <a:t>10/16/2024</a:t>
            </a:fld>
            <a:endParaRPr lang="en-US"/>
          </a:p>
        </p:txBody>
      </p:sp>
      <p:sp>
        <p:nvSpPr>
          <p:cNvPr id="5" name="Footer Placeholder 4">
            <a:extLst>
              <a:ext uri="{FF2B5EF4-FFF2-40B4-BE49-F238E27FC236}">
                <a16:creationId xmlns:a16="http://schemas.microsoft.com/office/drawing/2014/main"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sp>
        <p:nvSpPr>
          <p:cNvPr id="13" name="Title 1">
            <a:extLst>
              <a:ext uri="{FF2B5EF4-FFF2-40B4-BE49-F238E27FC236}">
                <a16:creationId xmlns:a16="http://schemas.microsoft.com/office/drawing/2014/main" id="{F3F2855E-5341-4E87-81AA-AEAB54138ED4}"/>
              </a:ext>
            </a:extLst>
          </p:cNvPr>
          <p:cNvSpPr>
            <a:spLocks noGrp="1"/>
          </p:cNvSpPr>
          <p:nvPr>
            <p:ph type="title"/>
          </p:nvPr>
        </p:nvSpPr>
        <p:spPr>
          <a:xfrm>
            <a:off x="515873" y="746982"/>
            <a:ext cx="11209401" cy="963085"/>
          </a:xfrm>
        </p:spPr>
        <p:txBody>
          <a:bodyPr>
            <a:normAutofit/>
          </a:bodyPr>
          <a:lstStyle>
            <a:lvl1pPr>
              <a:defRPr sz="3200"/>
            </a:lvl1pPr>
          </a:lstStyle>
          <a:p>
            <a:r>
              <a:rPr lang="en-US"/>
              <a:t>Click to edit Master title style</a:t>
            </a:r>
          </a:p>
        </p:txBody>
      </p:sp>
      <p:sp>
        <p:nvSpPr>
          <p:cNvPr id="10" name="Content Placeholder 2">
            <a:extLst>
              <a:ext uri="{FF2B5EF4-FFF2-40B4-BE49-F238E27FC236}">
                <a16:creationId xmlns:a16="http://schemas.microsoft.com/office/drawing/2014/main" id="{BD8B8BE2-8281-4B95-AADB-8C34242C1C35}"/>
              </a:ext>
            </a:extLst>
          </p:cNvPr>
          <p:cNvSpPr>
            <a:spLocks noGrp="1"/>
          </p:cNvSpPr>
          <p:nvPr>
            <p:ph idx="1" hasCustomPrompt="1"/>
          </p:nvPr>
        </p:nvSpPr>
        <p:spPr>
          <a:xfrm>
            <a:off x="515873" y="1767216"/>
            <a:ext cx="11209401" cy="4488803"/>
          </a:xfrm>
        </p:spPr>
        <p:txBody>
          <a:bodyPr/>
          <a:lstStyle>
            <a:lvl1pPr marL="293688" indent="-282575">
              <a:tabLst/>
              <a:defRPr/>
            </a:lvl1pPr>
            <a:lvl2pPr marL="685800" indent="-320040">
              <a:buSzPct val="80000"/>
              <a:tabLst/>
              <a:defRPr/>
            </a:lvl2pPr>
            <a:lvl3pPr>
              <a:buSzPct val="75000"/>
              <a:defRPr/>
            </a:lvl3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reeform: Shape 10">
            <a:extLst>
              <a:ext uri="{FF2B5EF4-FFF2-40B4-BE49-F238E27FC236}">
                <a16:creationId xmlns:a16="http://schemas.microsoft.com/office/drawing/2014/main" id="{74A0D323-DA0A-4423-A4CB-E38E8B6ECFA8}"/>
              </a:ext>
            </a:extLst>
          </p:cNvPr>
          <p:cNvSpPr/>
          <p:nvPr userDrawn="1"/>
        </p:nvSpPr>
        <p:spPr>
          <a:xfrm>
            <a:off x="0" y="-1915"/>
            <a:ext cx="2195171" cy="507215"/>
          </a:xfrm>
          <a:custGeom>
            <a:avLst/>
            <a:gdLst>
              <a:gd name="connsiteX0" fmla="*/ 0 w 2628901"/>
              <a:gd name="connsiteY0" fmla="*/ 0 h 607433"/>
              <a:gd name="connsiteX1" fmla="*/ 2628901 w 2628901"/>
              <a:gd name="connsiteY1" fmla="*/ 0 h 607433"/>
              <a:gd name="connsiteX2" fmla="*/ 2325770 w 2628901"/>
              <a:gd name="connsiteY2" fmla="*/ 607433 h 607433"/>
              <a:gd name="connsiteX3" fmla="*/ 0 w 2628901"/>
              <a:gd name="connsiteY3" fmla="*/ 607433 h 607433"/>
            </a:gdLst>
            <a:ahLst/>
            <a:cxnLst>
              <a:cxn ang="0">
                <a:pos x="connsiteX0" y="connsiteY0"/>
              </a:cxn>
              <a:cxn ang="0">
                <a:pos x="connsiteX1" y="connsiteY1"/>
              </a:cxn>
              <a:cxn ang="0">
                <a:pos x="connsiteX2" y="connsiteY2"/>
              </a:cxn>
              <a:cxn ang="0">
                <a:pos x="connsiteX3" y="connsiteY3"/>
              </a:cxn>
            </a:cxnLst>
            <a:rect l="l" t="t" r="r" b="b"/>
            <a:pathLst>
              <a:path w="2628901" h="607433">
                <a:moveTo>
                  <a:pt x="0" y="0"/>
                </a:moveTo>
                <a:lnTo>
                  <a:pt x="2628901" y="0"/>
                </a:lnTo>
                <a:lnTo>
                  <a:pt x="2325770" y="607433"/>
                </a:lnTo>
                <a:lnTo>
                  <a:pt x="0" y="607433"/>
                </a:lnTo>
                <a:close/>
              </a:path>
            </a:pathLst>
          </a:custGeom>
          <a:solidFill>
            <a:srgbClr val="00AEEF"/>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54FFC72-DD00-4EF2-9A26-037758D2BEEF}"/>
              </a:ext>
            </a:extLst>
          </p:cNvPr>
          <p:cNvSpPr/>
          <p:nvPr userDrawn="1"/>
        </p:nvSpPr>
        <p:spPr>
          <a:xfrm>
            <a:off x="904873" y="119972"/>
            <a:ext cx="8883652" cy="507216"/>
          </a:xfrm>
          <a:custGeom>
            <a:avLst/>
            <a:gdLst>
              <a:gd name="connsiteX0" fmla="*/ 253120 w 8883652"/>
              <a:gd name="connsiteY0" fmla="*/ 0 h 507216"/>
              <a:gd name="connsiteX1" fmla="*/ 7096127 w 8883652"/>
              <a:gd name="connsiteY1" fmla="*/ 0 h 507216"/>
              <a:gd name="connsiteX2" fmla="*/ 7096127 w 8883652"/>
              <a:gd name="connsiteY2" fmla="*/ 1 h 507216"/>
              <a:gd name="connsiteX3" fmla="*/ 8883652 w 8883652"/>
              <a:gd name="connsiteY3" fmla="*/ 1 h 507216"/>
              <a:gd name="connsiteX4" fmla="*/ 8883652 w 8883652"/>
              <a:gd name="connsiteY4" fmla="*/ 507216 h 507216"/>
              <a:gd name="connsiteX5" fmla="*/ 7096127 w 8883652"/>
              <a:gd name="connsiteY5" fmla="*/ 507216 h 507216"/>
              <a:gd name="connsiteX6" fmla="*/ 6800852 w 8883652"/>
              <a:gd name="connsiteY6" fmla="*/ 507216 h 507216"/>
              <a:gd name="connsiteX7" fmla="*/ 0 w 8883652"/>
              <a:gd name="connsiteY7" fmla="*/ 507216 h 5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3652" h="507216">
                <a:moveTo>
                  <a:pt x="253120" y="0"/>
                </a:moveTo>
                <a:lnTo>
                  <a:pt x="7096127" y="0"/>
                </a:lnTo>
                <a:lnTo>
                  <a:pt x="7096127" y="1"/>
                </a:lnTo>
                <a:lnTo>
                  <a:pt x="8883652" y="1"/>
                </a:lnTo>
                <a:lnTo>
                  <a:pt x="8883652" y="507216"/>
                </a:lnTo>
                <a:lnTo>
                  <a:pt x="7096127" y="507216"/>
                </a:lnTo>
                <a:lnTo>
                  <a:pt x="6800852" y="507216"/>
                </a:lnTo>
                <a:lnTo>
                  <a:pt x="0" y="507216"/>
                </a:lnTo>
                <a:close/>
              </a:path>
            </a:pathLst>
          </a:cu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9">
            <a:extLst>
              <a:ext uri="{FF2B5EF4-FFF2-40B4-BE49-F238E27FC236}">
                <a16:creationId xmlns:a16="http://schemas.microsoft.com/office/drawing/2014/main" id="{436DCC18-3DB7-94E5-9125-02634EA03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211" y="129530"/>
            <a:ext cx="1644030" cy="526088"/>
          </a:xfrm>
          <a:prstGeom prst="rect">
            <a:avLst/>
          </a:prstGeom>
        </p:spPr>
      </p:pic>
    </p:spTree>
    <p:extLst>
      <p:ext uri="{BB962C8B-B14F-4D97-AF65-F5344CB8AC3E}">
        <p14:creationId xmlns:p14="http://schemas.microsoft.com/office/powerpoint/2010/main" val="68948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E6D3-D9D0-6C4A-A6BC-C32B14DA5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97709-1696-964B-A318-CF1F9B65383A}"/>
              </a:ext>
            </a:extLst>
          </p:cNvPr>
          <p:cNvSpPr>
            <a:spLocks noGrp="1"/>
          </p:cNvSpPr>
          <p:nvPr>
            <p:ph type="body" idx="1"/>
          </p:nvPr>
        </p:nvSpPr>
        <p:spPr>
          <a:xfrm>
            <a:off x="838200" y="1690688"/>
            <a:ext cx="10515600" cy="4486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3F3F-29E2-DD46-AA96-73A8CEACD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CE42B254-74FB-4A6F-9C6B-DF047B408D51}" type="datetime1">
              <a:rPr lang="en-US" smtClean="0"/>
              <a:pPr/>
              <a:t>10/16/2024</a:t>
            </a:fld>
            <a:endParaRPr lang="en-US"/>
          </a:p>
        </p:txBody>
      </p:sp>
      <p:sp>
        <p:nvSpPr>
          <p:cNvPr id="5" name="Footer Placeholder 4">
            <a:extLst>
              <a:ext uri="{FF2B5EF4-FFF2-40B4-BE49-F238E27FC236}">
                <a16:creationId xmlns:a16="http://schemas.microsoft.com/office/drawing/2014/main" id="{C9321C7F-4BD7-404B-92ED-67207E8F3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en-US"/>
          </a:p>
        </p:txBody>
      </p:sp>
      <p:sp>
        <p:nvSpPr>
          <p:cNvPr id="6" name="Slide Number Placeholder 5">
            <a:extLst>
              <a:ext uri="{FF2B5EF4-FFF2-40B4-BE49-F238E27FC236}">
                <a16:creationId xmlns:a16="http://schemas.microsoft.com/office/drawing/2014/main" id="{20C9B975-7978-F74B-ACB8-823FC934A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C5FB5023-8825-F145-B094-9C959F5744C0}" type="slidenum">
              <a:rPr lang="en-US" smtClean="0"/>
              <a:pPr/>
              <a:t>‹#›</a:t>
            </a:fld>
            <a:endParaRPr lang="en-US"/>
          </a:p>
        </p:txBody>
      </p:sp>
    </p:spTree>
    <p:extLst>
      <p:ext uri="{BB962C8B-B14F-4D97-AF65-F5344CB8AC3E}">
        <p14:creationId xmlns:p14="http://schemas.microsoft.com/office/powerpoint/2010/main" val="1945110343"/>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716" r:id="rId3"/>
    <p:sldLayoutId id="2147483719" r:id="rId4"/>
    <p:sldLayoutId id="2147483660" r:id="rId5"/>
    <p:sldLayoutId id="2147483650" r:id="rId6"/>
    <p:sldLayoutId id="2147483720" r:id="rId7"/>
    <p:sldLayoutId id="2147483661" r:id="rId8"/>
    <p:sldLayoutId id="2147483670" r:id="rId9"/>
    <p:sldLayoutId id="2147483662" r:id="rId10"/>
    <p:sldLayoutId id="2147483677" r:id="rId11"/>
    <p:sldLayoutId id="2147483697" r:id="rId12"/>
    <p:sldLayoutId id="2147483698" r:id="rId13"/>
    <p:sldLayoutId id="2147483699" r:id="rId14"/>
    <p:sldLayoutId id="2147483701" r:id="rId15"/>
  </p:sldLayoutIdLst>
  <p:hf hdr="0" ftr="0" dt="0"/>
  <p:txStyles>
    <p:titleStyle>
      <a:lvl1pPr algn="l" defTabSz="914400" rtl="0" eaLnBrk="1" latinLnBrk="0" hangingPunct="1">
        <a:lnSpc>
          <a:spcPct val="90000"/>
        </a:lnSpc>
        <a:spcBef>
          <a:spcPct val="0"/>
        </a:spcBef>
        <a:buNone/>
        <a:defRPr sz="3600" b="1" kern="1200">
          <a:solidFill>
            <a:srgbClr val="0076B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5000"/>
        </a:lnSpc>
        <a:spcBef>
          <a:spcPts val="500"/>
        </a:spcBef>
        <a:spcAft>
          <a:spcPts val="500"/>
        </a:spcAft>
        <a:buClr>
          <a:srgbClr val="DF1930"/>
        </a:buClr>
        <a:buSzPct val="120000"/>
        <a:buFont typeface="Wingdings" panose="05000000000000000000" pitchFamily="2" charset="2"/>
        <a:buChar char="§"/>
        <a:tabLst/>
        <a:defRPr lang="en-US" sz="2400" kern="1200" dirty="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320040" algn="l" defTabSz="914400" rtl="0" eaLnBrk="1" latinLnBrk="0" hangingPunct="1">
        <a:lnSpc>
          <a:spcPct val="125000"/>
        </a:lnSpc>
        <a:spcBef>
          <a:spcPts val="0"/>
        </a:spcBef>
        <a:spcAft>
          <a:spcPts val="500"/>
        </a:spcAft>
        <a:buClr>
          <a:srgbClr val="1E3260"/>
        </a:buClr>
        <a:buSzPct val="80000"/>
        <a:buFont typeface="HiraginoSans-W3"/>
        <a:buChar char="▷"/>
        <a:tabLst/>
        <a:defRPr lang="en-US" sz="2200" kern="1200" dirty="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320040" algn="l" defTabSz="914400" rtl="0" eaLnBrk="1" latinLnBrk="0" hangingPunct="1">
        <a:lnSpc>
          <a:spcPct val="125000"/>
        </a:lnSpc>
        <a:spcBef>
          <a:spcPts val="0"/>
        </a:spcBef>
        <a:spcAft>
          <a:spcPts val="500"/>
        </a:spcAft>
        <a:buClr>
          <a:srgbClr val="00AEEF"/>
        </a:buClr>
        <a:buSzPct val="80000"/>
        <a:buFont typeface="LucidaGrande"/>
        <a:buChar char="►"/>
        <a:tabLst/>
        <a:defRPr lang="en-US" sz="2000" kern="1200" dirty="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320040" algn="l" defTabSz="914400" rtl="0" eaLnBrk="1" latinLnBrk="0" hangingPunct="1">
        <a:lnSpc>
          <a:spcPct val="125000"/>
        </a:lnSpc>
        <a:spcBef>
          <a:spcPts val="0"/>
        </a:spcBef>
        <a:spcAft>
          <a:spcPts val="500"/>
        </a:spcAft>
        <a:buClr>
          <a:srgbClr val="1E3260"/>
        </a:buClr>
        <a:buFont typeface="Arial" panose="020B0604020202020204" pitchFamily="34" charset="0"/>
        <a:buChar char="□"/>
        <a:tabLst/>
        <a:defRPr lang="en-US" sz="1800" kern="1200" dirty="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320040" algn="l" defTabSz="914400" rtl="0" eaLnBrk="1" latinLnBrk="0" hangingPunct="1">
        <a:lnSpc>
          <a:spcPct val="125000"/>
        </a:lnSpc>
        <a:spcBef>
          <a:spcPts val="0"/>
        </a:spcBef>
        <a:spcAft>
          <a:spcPts val="500"/>
        </a:spcAft>
        <a:buClr>
          <a:srgbClr val="F6921E"/>
        </a:buClr>
        <a:buSzPct val="110000"/>
        <a:buFont typeface="ArialUnicodeMS"/>
        <a:buChar char="■"/>
        <a:tabLst/>
        <a:defRPr lang="en-US" sz="1600" kern="1200" dirty="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42DB47-D6F2-BCE8-90F8-DF6102ED8FD8}"/>
              </a:ext>
            </a:extLst>
          </p:cNvPr>
          <p:cNvSpPr>
            <a:spLocks noGrp="1"/>
          </p:cNvSpPr>
          <p:nvPr>
            <p:ph type="body" sz="quarter" idx="13"/>
          </p:nvPr>
        </p:nvSpPr>
        <p:spPr>
          <a:xfrm>
            <a:off x="0" y="4156578"/>
            <a:ext cx="12192000" cy="513019"/>
          </a:xfrm>
        </p:spPr>
        <p:txBody>
          <a:bodyPr/>
          <a:lstStyle/>
          <a:p>
            <a:r>
              <a:rPr lang="en-US" dirty="0"/>
              <a:t>23 October 2024</a:t>
            </a:r>
          </a:p>
        </p:txBody>
      </p:sp>
      <p:sp>
        <p:nvSpPr>
          <p:cNvPr id="3" name="Title 2">
            <a:extLst>
              <a:ext uri="{FF2B5EF4-FFF2-40B4-BE49-F238E27FC236}">
                <a16:creationId xmlns:a16="http://schemas.microsoft.com/office/drawing/2014/main" id="{E8A1DC50-9D28-E023-F28F-2FD2CEA94C53}"/>
              </a:ext>
            </a:extLst>
          </p:cNvPr>
          <p:cNvSpPr>
            <a:spLocks noGrp="1"/>
          </p:cNvSpPr>
          <p:nvPr>
            <p:ph type="title"/>
          </p:nvPr>
        </p:nvSpPr>
        <p:spPr>
          <a:xfrm>
            <a:off x="0" y="3291972"/>
            <a:ext cx="12192000" cy="1217031"/>
          </a:xfrm>
        </p:spPr>
        <p:txBody>
          <a:bodyPr>
            <a:normAutofit/>
          </a:bodyPr>
          <a:lstStyle/>
          <a:p>
            <a:r>
              <a:rPr lang="en-US" sz="3200" dirty="0"/>
              <a:t>Cyber Security- Threat Overview</a:t>
            </a:r>
          </a:p>
        </p:txBody>
      </p:sp>
    </p:spTree>
    <p:extLst>
      <p:ext uri="{BB962C8B-B14F-4D97-AF65-F5344CB8AC3E}">
        <p14:creationId xmlns:p14="http://schemas.microsoft.com/office/powerpoint/2010/main" val="299079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A2D7-221B-8552-86F0-682B6EBCE7F0}"/>
              </a:ext>
            </a:extLst>
          </p:cNvPr>
          <p:cNvSpPr>
            <a:spLocks noGrp="1"/>
          </p:cNvSpPr>
          <p:nvPr>
            <p:ph type="title"/>
          </p:nvPr>
        </p:nvSpPr>
        <p:spPr>
          <a:xfrm>
            <a:off x="515873" y="6779"/>
            <a:ext cx="11209401" cy="963085"/>
          </a:xfrm>
        </p:spPr>
        <p:txBody>
          <a:bodyPr/>
          <a:lstStyle/>
          <a:p>
            <a:r>
              <a:rPr lang="en-US" dirty="0"/>
              <a:t>AI Cyber Attack Stats / Predictions	</a:t>
            </a:r>
          </a:p>
        </p:txBody>
      </p:sp>
      <p:sp>
        <p:nvSpPr>
          <p:cNvPr id="3" name="Content Placeholder 2">
            <a:extLst>
              <a:ext uri="{FF2B5EF4-FFF2-40B4-BE49-F238E27FC236}">
                <a16:creationId xmlns:a16="http://schemas.microsoft.com/office/drawing/2014/main" id="{4FD1CC0B-5190-5D7B-B485-D5BDA7368DEB}"/>
              </a:ext>
            </a:extLst>
          </p:cNvPr>
          <p:cNvSpPr>
            <a:spLocks noGrp="1"/>
          </p:cNvSpPr>
          <p:nvPr>
            <p:ph idx="1"/>
          </p:nvPr>
        </p:nvSpPr>
        <p:spPr>
          <a:xfrm>
            <a:off x="515873" y="842745"/>
            <a:ext cx="11209401" cy="5269820"/>
          </a:xfrm>
        </p:spPr>
        <p:txBody>
          <a:bodyPr/>
          <a:lstStyle/>
          <a:p>
            <a:r>
              <a:rPr lang="en-US" dirty="0">
                <a:solidFill>
                  <a:srgbClr val="DF1930"/>
                </a:solidFill>
              </a:rPr>
              <a:t>78% </a:t>
            </a:r>
            <a:r>
              <a:rPr lang="en-US" dirty="0"/>
              <a:t>of IT professionals predicted that a severe attack credited to ChatGPT will occur within two years</a:t>
            </a:r>
          </a:p>
          <a:p>
            <a:r>
              <a:rPr lang="en-US" dirty="0">
                <a:solidFill>
                  <a:srgbClr val="DF1930"/>
                </a:solidFill>
              </a:rPr>
              <a:t>71% </a:t>
            </a:r>
            <a:r>
              <a:rPr lang="en-US" dirty="0"/>
              <a:t>believe that nation-states are already leveraging it for malicious purposes</a:t>
            </a:r>
          </a:p>
          <a:p>
            <a:r>
              <a:rPr lang="en-US" dirty="0"/>
              <a:t>AI Market projected to reach </a:t>
            </a:r>
            <a:r>
              <a:rPr lang="en-US" dirty="0">
                <a:solidFill>
                  <a:srgbClr val="DF1930"/>
                </a:solidFill>
              </a:rPr>
              <a:t>$14.7 Trillion </a:t>
            </a:r>
            <a:r>
              <a:rPr lang="en-US" dirty="0"/>
              <a:t>by 2030</a:t>
            </a:r>
          </a:p>
          <a:p>
            <a:pPr lvl="1"/>
            <a:r>
              <a:rPr lang="en-US" dirty="0"/>
              <a:t>Mostly for legitimate purposes</a:t>
            </a:r>
          </a:p>
          <a:p>
            <a:pPr lvl="1"/>
            <a:r>
              <a:rPr lang="en-US" dirty="0"/>
              <a:t>Bad actors will be using it as well</a:t>
            </a:r>
          </a:p>
          <a:p>
            <a:r>
              <a:rPr lang="en-US" dirty="0">
                <a:solidFill>
                  <a:srgbClr val="DF1930"/>
                </a:solidFill>
              </a:rPr>
              <a:t>97% </a:t>
            </a:r>
            <a:r>
              <a:rPr lang="en-US" dirty="0"/>
              <a:t>of security stakeholders are concerned about the risks of generative AI in the next twelve months.</a:t>
            </a:r>
          </a:p>
          <a:p>
            <a:r>
              <a:rPr lang="en-US" dirty="0">
                <a:solidFill>
                  <a:srgbClr val="DF1930"/>
                </a:solidFill>
              </a:rPr>
              <a:t>98% </a:t>
            </a:r>
            <a:r>
              <a:rPr lang="en-US" dirty="0"/>
              <a:t>of cybersecurity professionals believe AI-powered security solutions are needed to detect and block AI-generated threats.</a:t>
            </a:r>
          </a:p>
          <a:p>
            <a:endParaRPr lang="en-US" dirty="0"/>
          </a:p>
        </p:txBody>
      </p:sp>
    </p:spTree>
    <p:extLst>
      <p:ext uri="{BB962C8B-B14F-4D97-AF65-F5344CB8AC3E}">
        <p14:creationId xmlns:p14="http://schemas.microsoft.com/office/powerpoint/2010/main" val="26659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A2D7-221B-8552-86F0-682B6EBCE7F0}"/>
              </a:ext>
            </a:extLst>
          </p:cNvPr>
          <p:cNvSpPr>
            <a:spLocks noGrp="1"/>
          </p:cNvSpPr>
          <p:nvPr>
            <p:ph type="title"/>
          </p:nvPr>
        </p:nvSpPr>
        <p:spPr>
          <a:xfrm>
            <a:off x="515873" y="6779"/>
            <a:ext cx="11209401" cy="963085"/>
          </a:xfrm>
        </p:spPr>
        <p:txBody>
          <a:bodyPr/>
          <a:lstStyle/>
          <a:p>
            <a:r>
              <a:rPr lang="en-US" dirty="0"/>
              <a:t>Generative AI and Cyber Attacks 	</a:t>
            </a:r>
          </a:p>
        </p:txBody>
      </p:sp>
      <p:sp>
        <p:nvSpPr>
          <p:cNvPr id="3" name="Content Placeholder 2">
            <a:extLst>
              <a:ext uri="{FF2B5EF4-FFF2-40B4-BE49-F238E27FC236}">
                <a16:creationId xmlns:a16="http://schemas.microsoft.com/office/drawing/2014/main" id="{4FD1CC0B-5190-5D7B-B485-D5BDA7368DEB}"/>
              </a:ext>
            </a:extLst>
          </p:cNvPr>
          <p:cNvSpPr>
            <a:spLocks noGrp="1"/>
          </p:cNvSpPr>
          <p:nvPr>
            <p:ph idx="1"/>
          </p:nvPr>
        </p:nvSpPr>
        <p:spPr>
          <a:xfrm>
            <a:off x="515873" y="1382241"/>
            <a:ext cx="11209401" cy="4387623"/>
          </a:xfrm>
        </p:spPr>
        <p:txBody>
          <a:bodyPr/>
          <a:lstStyle/>
          <a:p>
            <a:pPr marL="512763" indent="0">
              <a:lnSpc>
                <a:spcPct val="100000"/>
              </a:lnSpc>
              <a:spcAft>
                <a:spcPts val="1800"/>
              </a:spcAft>
              <a:buNone/>
            </a:pPr>
            <a:r>
              <a:rPr lang="en-US" dirty="0">
                <a:solidFill>
                  <a:schemeClr val="tx2">
                    <a:lumMod val="60000"/>
                    <a:lumOff val="40000"/>
                  </a:schemeClr>
                </a:solidFill>
              </a:rPr>
              <a:t>Credential Phishing </a:t>
            </a:r>
            <a:r>
              <a:rPr lang="en-US" dirty="0"/>
              <a:t>– Enhanced / realistic landing pages</a:t>
            </a:r>
          </a:p>
          <a:p>
            <a:pPr marL="512763" indent="0">
              <a:spcAft>
                <a:spcPts val="1800"/>
              </a:spcAft>
              <a:buNone/>
            </a:pPr>
            <a:r>
              <a:rPr lang="en-US" dirty="0">
                <a:solidFill>
                  <a:schemeClr val="tx2">
                    <a:lumMod val="60000"/>
                    <a:lumOff val="40000"/>
                  </a:schemeClr>
                </a:solidFill>
              </a:rPr>
              <a:t>Endpoint Exploitation </a:t>
            </a:r>
            <a:r>
              <a:rPr lang="en-US" dirty="0"/>
              <a:t>– Identified vulnerabilities in software / on systems</a:t>
            </a:r>
          </a:p>
          <a:p>
            <a:pPr marL="512763" indent="0">
              <a:buNone/>
            </a:pPr>
            <a:r>
              <a:rPr lang="en-US" dirty="0">
                <a:solidFill>
                  <a:schemeClr val="tx2">
                    <a:lumMod val="60000"/>
                    <a:lumOff val="40000"/>
                  </a:schemeClr>
                </a:solidFill>
              </a:rPr>
              <a:t>BEC &amp; Social Engineering</a:t>
            </a:r>
          </a:p>
          <a:p>
            <a:pPr marL="858838" lvl="1" indent="-319088">
              <a:spcAft>
                <a:spcPts val="1800"/>
              </a:spcAft>
            </a:pPr>
            <a:r>
              <a:rPr lang="en-US" dirty="0"/>
              <a:t>Craft more believable and legitimate-sounding phishing emails</a:t>
            </a:r>
          </a:p>
          <a:p>
            <a:pPr marL="512763" indent="0">
              <a:buNone/>
            </a:pPr>
            <a:r>
              <a:rPr lang="en-US" dirty="0">
                <a:solidFill>
                  <a:schemeClr val="tx2">
                    <a:lumMod val="60000"/>
                    <a:lumOff val="40000"/>
                  </a:schemeClr>
                </a:solidFill>
              </a:rPr>
              <a:t>Malware Creation </a:t>
            </a:r>
            <a:r>
              <a:rPr lang="en-US" dirty="0"/>
              <a:t>– Generate new variants of malware (polymorphic) </a:t>
            </a:r>
          </a:p>
          <a:p>
            <a:pPr marL="858838" lvl="1" indent="-319088"/>
            <a:r>
              <a:rPr lang="en-US" dirty="0"/>
              <a:t>Help less experienced hackers improve their technical knowledge and develop their skills</a:t>
            </a:r>
          </a:p>
          <a:p>
            <a:endParaRPr lang="en-US" dirty="0"/>
          </a:p>
          <a:p>
            <a:endParaRPr lang="en-US" dirty="0"/>
          </a:p>
        </p:txBody>
      </p:sp>
      <p:pic>
        <p:nvPicPr>
          <p:cNvPr id="5" name="Picture 4">
            <a:extLst>
              <a:ext uri="{FF2B5EF4-FFF2-40B4-BE49-F238E27FC236}">
                <a16:creationId xmlns:a16="http://schemas.microsoft.com/office/drawing/2014/main" id="{4225E657-9FC2-5314-A0C2-3EC8C6E7A16D}"/>
              </a:ext>
            </a:extLst>
          </p:cNvPr>
          <p:cNvPicPr>
            <a:picLocks noChangeAspect="1"/>
          </p:cNvPicPr>
          <p:nvPr/>
        </p:nvPicPr>
        <p:blipFill>
          <a:blip r:embed="rId3"/>
          <a:stretch>
            <a:fillRect/>
          </a:stretch>
        </p:blipFill>
        <p:spPr>
          <a:xfrm>
            <a:off x="386289" y="1281907"/>
            <a:ext cx="616943" cy="571580"/>
          </a:xfrm>
          <a:prstGeom prst="rect">
            <a:avLst/>
          </a:prstGeom>
        </p:spPr>
      </p:pic>
      <p:pic>
        <p:nvPicPr>
          <p:cNvPr id="7" name="Picture 6">
            <a:extLst>
              <a:ext uri="{FF2B5EF4-FFF2-40B4-BE49-F238E27FC236}">
                <a16:creationId xmlns:a16="http://schemas.microsoft.com/office/drawing/2014/main" id="{33B027C6-3663-7237-7EAB-FC003CBCA10D}"/>
              </a:ext>
            </a:extLst>
          </p:cNvPr>
          <p:cNvPicPr>
            <a:picLocks noChangeAspect="1"/>
          </p:cNvPicPr>
          <p:nvPr/>
        </p:nvPicPr>
        <p:blipFill>
          <a:blip r:embed="rId4"/>
          <a:stretch>
            <a:fillRect/>
          </a:stretch>
        </p:blipFill>
        <p:spPr>
          <a:xfrm>
            <a:off x="457582" y="2017474"/>
            <a:ext cx="545650" cy="545650"/>
          </a:xfrm>
          <a:prstGeom prst="rect">
            <a:avLst/>
          </a:prstGeom>
        </p:spPr>
      </p:pic>
      <p:pic>
        <p:nvPicPr>
          <p:cNvPr id="9" name="Picture 8">
            <a:extLst>
              <a:ext uri="{FF2B5EF4-FFF2-40B4-BE49-F238E27FC236}">
                <a16:creationId xmlns:a16="http://schemas.microsoft.com/office/drawing/2014/main" id="{72AC3484-40C3-529A-FA73-EB3771C3FA3C}"/>
              </a:ext>
            </a:extLst>
          </p:cNvPr>
          <p:cNvPicPr>
            <a:picLocks noChangeAspect="1"/>
          </p:cNvPicPr>
          <p:nvPr/>
        </p:nvPicPr>
        <p:blipFill>
          <a:blip r:embed="rId5"/>
          <a:stretch>
            <a:fillRect/>
          </a:stretch>
        </p:blipFill>
        <p:spPr>
          <a:xfrm>
            <a:off x="454070" y="2818236"/>
            <a:ext cx="552674" cy="477309"/>
          </a:xfrm>
          <a:prstGeom prst="rect">
            <a:avLst/>
          </a:prstGeom>
        </p:spPr>
      </p:pic>
      <p:pic>
        <p:nvPicPr>
          <p:cNvPr id="11" name="Picture 10">
            <a:extLst>
              <a:ext uri="{FF2B5EF4-FFF2-40B4-BE49-F238E27FC236}">
                <a16:creationId xmlns:a16="http://schemas.microsoft.com/office/drawing/2014/main" id="{7CE793CC-C4CD-40F3-6667-07C199AC791F}"/>
              </a:ext>
            </a:extLst>
          </p:cNvPr>
          <p:cNvPicPr>
            <a:picLocks noChangeAspect="1"/>
          </p:cNvPicPr>
          <p:nvPr/>
        </p:nvPicPr>
        <p:blipFill>
          <a:blip r:embed="rId6"/>
          <a:stretch>
            <a:fillRect/>
          </a:stretch>
        </p:blipFill>
        <p:spPr>
          <a:xfrm>
            <a:off x="515873" y="4090376"/>
            <a:ext cx="535726" cy="482153"/>
          </a:xfrm>
          <a:prstGeom prst="rect">
            <a:avLst/>
          </a:prstGeom>
        </p:spPr>
      </p:pic>
    </p:spTree>
    <p:extLst>
      <p:ext uri="{BB962C8B-B14F-4D97-AF65-F5344CB8AC3E}">
        <p14:creationId xmlns:p14="http://schemas.microsoft.com/office/powerpoint/2010/main" val="29192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A3DCE6-B785-303E-AC7C-1381C1AF4AB5}"/>
              </a:ext>
            </a:extLst>
          </p:cNvPr>
          <p:cNvSpPr/>
          <p:nvPr/>
        </p:nvSpPr>
        <p:spPr>
          <a:xfrm>
            <a:off x="3680039" y="5189080"/>
            <a:ext cx="140246" cy="84147"/>
          </a:xfrm>
          <a:prstGeom prst="rect">
            <a:avLst/>
          </a:prstGeom>
          <a:solidFill>
            <a:srgbClr val="8403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C0CD8EE-140A-BA4E-3094-98E76E250469}"/>
              </a:ext>
            </a:extLst>
          </p:cNvPr>
          <p:cNvGrpSpPr/>
          <p:nvPr/>
        </p:nvGrpSpPr>
        <p:grpSpPr>
          <a:xfrm>
            <a:off x="1102519" y="234752"/>
            <a:ext cx="9986962" cy="5606716"/>
            <a:chOff x="1102519" y="524297"/>
            <a:chExt cx="9986962" cy="5606716"/>
          </a:xfrm>
        </p:grpSpPr>
        <p:pic>
          <p:nvPicPr>
            <p:cNvPr id="10" name="Picture 9">
              <a:extLst>
                <a:ext uri="{FF2B5EF4-FFF2-40B4-BE49-F238E27FC236}">
                  <a16:creationId xmlns:a16="http://schemas.microsoft.com/office/drawing/2014/main" id="{76F62059-E899-447A-D73F-B7A4CD5639CD}"/>
                </a:ext>
              </a:extLst>
            </p:cNvPr>
            <p:cNvPicPr>
              <a:picLocks noChangeAspect="1"/>
            </p:cNvPicPr>
            <p:nvPr/>
          </p:nvPicPr>
          <p:blipFill>
            <a:blip r:embed="rId3"/>
            <a:stretch>
              <a:fillRect/>
            </a:stretch>
          </p:blipFill>
          <p:spPr>
            <a:xfrm>
              <a:off x="1102519" y="524297"/>
              <a:ext cx="9986962" cy="5606716"/>
            </a:xfrm>
            <a:prstGeom prst="rect">
              <a:avLst/>
            </a:prstGeom>
          </p:spPr>
        </p:pic>
        <p:pic>
          <p:nvPicPr>
            <p:cNvPr id="15" name="Picture 14">
              <a:extLst>
                <a:ext uri="{FF2B5EF4-FFF2-40B4-BE49-F238E27FC236}">
                  <a16:creationId xmlns:a16="http://schemas.microsoft.com/office/drawing/2014/main" id="{17670230-D2FC-FF1A-778B-913975A19B5F}"/>
                </a:ext>
              </a:extLst>
            </p:cNvPr>
            <p:cNvPicPr>
              <a:picLocks noChangeAspect="1"/>
            </p:cNvPicPr>
            <p:nvPr/>
          </p:nvPicPr>
          <p:blipFill>
            <a:blip r:embed="rId4"/>
            <a:stretch>
              <a:fillRect/>
            </a:stretch>
          </p:blipFill>
          <p:spPr>
            <a:xfrm>
              <a:off x="6204997" y="3349171"/>
              <a:ext cx="1012877" cy="280489"/>
            </a:xfrm>
            <a:prstGeom prst="rect">
              <a:avLst/>
            </a:prstGeom>
          </p:spPr>
        </p:pic>
      </p:grpSp>
      <p:sp>
        <p:nvSpPr>
          <p:cNvPr id="6" name="Title 1">
            <a:extLst>
              <a:ext uri="{FF2B5EF4-FFF2-40B4-BE49-F238E27FC236}">
                <a16:creationId xmlns:a16="http://schemas.microsoft.com/office/drawing/2014/main" id="{4C12D4D9-1E9C-53A5-0F7D-2D504C37321E}"/>
              </a:ext>
            </a:extLst>
          </p:cNvPr>
          <p:cNvSpPr>
            <a:spLocks noGrp="1"/>
          </p:cNvSpPr>
          <p:nvPr>
            <p:ph type="title"/>
          </p:nvPr>
        </p:nvSpPr>
        <p:spPr>
          <a:xfrm rot="16200000">
            <a:off x="-1905821" y="3125023"/>
            <a:ext cx="5492400" cy="148043"/>
          </a:xfrm>
        </p:spPr>
        <p:txBody>
          <a:bodyPr anchor="ctr">
            <a:normAutofit fontScale="90000"/>
          </a:bodyPr>
          <a:lstStyle/>
          <a:p>
            <a:pPr algn="ctr"/>
            <a:r>
              <a:rPr lang="en-US" dirty="0"/>
              <a:t>Defense in Depth </a:t>
            </a:r>
          </a:p>
        </p:txBody>
      </p:sp>
      <p:sp>
        <p:nvSpPr>
          <p:cNvPr id="4" name="Oval 3">
            <a:extLst>
              <a:ext uri="{FF2B5EF4-FFF2-40B4-BE49-F238E27FC236}">
                <a16:creationId xmlns:a16="http://schemas.microsoft.com/office/drawing/2014/main" id="{B3E014CD-84DA-528B-6888-036DE3C0D964}"/>
              </a:ext>
            </a:extLst>
          </p:cNvPr>
          <p:cNvSpPr/>
          <p:nvPr/>
        </p:nvSpPr>
        <p:spPr>
          <a:xfrm>
            <a:off x="4453665" y="1451157"/>
            <a:ext cx="882129" cy="184005"/>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1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6579-7902-2AF5-E3AC-A06988254DF4}"/>
              </a:ext>
            </a:extLst>
          </p:cNvPr>
          <p:cNvSpPr>
            <a:spLocks noGrp="1"/>
          </p:cNvSpPr>
          <p:nvPr>
            <p:ph type="title"/>
          </p:nvPr>
        </p:nvSpPr>
        <p:spPr>
          <a:xfrm>
            <a:off x="491299" y="0"/>
            <a:ext cx="11209401" cy="963085"/>
          </a:xfrm>
        </p:spPr>
        <p:txBody>
          <a:bodyPr/>
          <a:lstStyle/>
          <a:p>
            <a:r>
              <a:rPr lang="en-US" dirty="0"/>
              <a:t>AI Generated Phishing</a:t>
            </a:r>
          </a:p>
        </p:txBody>
      </p:sp>
      <p:sp>
        <p:nvSpPr>
          <p:cNvPr id="9" name="Content Placeholder 8">
            <a:extLst>
              <a:ext uri="{FF2B5EF4-FFF2-40B4-BE49-F238E27FC236}">
                <a16:creationId xmlns:a16="http://schemas.microsoft.com/office/drawing/2014/main" id="{47B929A2-9934-6262-9337-A7A88AEDA763}"/>
              </a:ext>
            </a:extLst>
          </p:cNvPr>
          <p:cNvSpPr>
            <a:spLocks noGrp="1"/>
          </p:cNvSpPr>
          <p:nvPr>
            <p:ph idx="1"/>
          </p:nvPr>
        </p:nvSpPr>
        <p:spPr>
          <a:xfrm>
            <a:off x="491298" y="963085"/>
            <a:ext cx="6101526" cy="5108531"/>
          </a:xfrm>
        </p:spPr>
        <p:txBody>
          <a:bodyPr/>
          <a:lstStyle/>
          <a:p>
            <a:r>
              <a:rPr lang="en-US" sz="2200" dirty="0">
                <a:solidFill>
                  <a:schemeClr val="tx2">
                    <a:lumMod val="60000"/>
                    <a:lumOff val="40000"/>
                  </a:schemeClr>
                </a:solidFill>
              </a:rPr>
              <a:t>Grammar</a:t>
            </a:r>
          </a:p>
          <a:p>
            <a:pPr lvl="1"/>
            <a:r>
              <a:rPr lang="en-US" sz="1800" dirty="0"/>
              <a:t>New emails are trending to be more realistic, no misspelled words or grammatical errors </a:t>
            </a:r>
          </a:p>
          <a:p>
            <a:r>
              <a:rPr lang="en-US" sz="2200" dirty="0">
                <a:solidFill>
                  <a:schemeClr val="tx2">
                    <a:lumMod val="60000"/>
                    <a:lumOff val="40000"/>
                  </a:schemeClr>
                </a:solidFill>
              </a:rPr>
              <a:t>Relevant Topic</a:t>
            </a:r>
          </a:p>
          <a:p>
            <a:pPr lvl="1"/>
            <a:r>
              <a:rPr lang="en-US" sz="1800" dirty="0"/>
              <a:t>Email sent to a company’s admin for their Facebook Page – states their Page has been temporarily removed.</a:t>
            </a:r>
          </a:p>
          <a:p>
            <a:r>
              <a:rPr lang="en-US" sz="2000" dirty="0">
                <a:solidFill>
                  <a:schemeClr val="tx2">
                    <a:lumMod val="60000"/>
                    <a:lumOff val="40000"/>
                  </a:schemeClr>
                </a:solidFill>
              </a:rPr>
              <a:t>Visceral Response &amp; Instructions</a:t>
            </a:r>
          </a:p>
          <a:p>
            <a:pPr lvl="1"/>
            <a:r>
              <a:rPr lang="en-US" sz="1800" dirty="0"/>
              <a:t>States Page is already removed</a:t>
            </a:r>
          </a:p>
          <a:p>
            <a:pPr lvl="1"/>
            <a:r>
              <a:rPr lang="en-US" sz="1800" dirty="0"/>
              <a:t>Tone is professional</a:t>
            </a:r>
          </a:p>
          <a:p>
            <a:pPr lvl="1"/>
            <a:r>
              <a:rPr lang="en-US" sz="1800" dirty="0"/>
              <a:t>Requests the admin should click on link to file an appeal.</a:t>
            </a:r>
          </a:p>
        </p:txBody>
      </p:sp>
      <p:pic>
        <p:nvPicPr>
          <p:cNvPr id="14" name="Picture 13">
            <a:extLst>
              <a:ext uri="{FF2B5EF4-FFF2-40B4-BE49-F238E27FC236}">
                <a16:creationId xmlns:a16="http://schemas.microsoft.com/office/drawing/2014/main" id="{3C0B37C7-E3C6-AA8F-4C9E-605F1A7371BF}"/>
              </a:ext>
            </a:extLst>
          </p:cNvPr>
          <p:cNvPicPr>
            <a:picLocks noChangeAspect="1"/>
          </p:cNvPicPr>
          <p:nvPr/>
        </p:nvPicPr>
        <p:blipFill>
          <a:blip r:embed="rId3"/>
          <a:stretch>
            <a:fillRect/>
          </a:stretch>
        </p:blipFill>
        <p:spPr>
          <a:xfrm>
            <a:off x="6592824" y="286659"/>
            <a:ext cx="5582794" cy="5812389"/>
          </a:xfrm>
          <a:prstGeom prst="rect">
            <a:avLst/>
          </a:prstGeom>
        </p:spPr>
      </p:pic>
      <p:sp>
        <p:nvSpPr>
          <p:cNvPr id="15" name="Oval 14">
            <a:extLst>
              <a:ext uri="{FF2B5EF4-FFF2-40B4-BE49-F238E27FC236}">
                <a16:creationId xmlns:a16="http://schemas.microsoft.com/office/drawing/2014/main" id="{D83F5EE5-ED5A-3716-F6B9-71B783027C07}"/>
              </a:ext>
            </a:extLst>
          </p:cNvPr>
          <p:cNvSpPr/>
          <p:nvPr/>
        </p:nvSpPr>
        <p:spPr>
          <a:xfrm>
            <a:off x="7103417" y="1441525"/>
            <a:ext cx="1545731" cy="25818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8B2600E-217A-614B-0011-C2712202143A}"/>
              </a:ext>
            </a:extLst>
          </p:cNvPr>
          <p:cNvSpPr/>
          <p:nvPr/>
        </p:nvSpPr>
        <p:spPr>
          <a:xfrm>
            <a:off x="10147851" y="1852342"/>
            <a:ext cx="1739349" cy="25818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220C0C1-9C6B-C909-46EB-A78D5AE28263}"/>
              </a:ext>
            </a:extLst>
          </p:cNvPr>
          <p:cNvSpPr/>
          <p:nvPr/>
        </p:nvSpPr>
        <p:spPr>
          <a:xfrm>
            <a:off x="6535294" y="2247042"/>
            <a:ext cx="1107897" cy="496158"/>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E8A62B1-7F67-B3F1-E167-91219C16E7CB}"/>
              </a:ext>
            </a:extLst>
          </p:cNvPr>
          <p:cNvSpPr/>
          <p:nvPr/>
        </p:nvSpPr>
        <p:spPr>
          <a:xfrm>
            <a:off x="9465364" y="3547116"/>
            <a:ext cx="2710254" cy="25818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D08EE3E-4CCF-DE13-60C0-6A7F7598A119}"/>
              </a:ext>
            </a:extLst>
          </p:cNvPr>
          <p:cNvSpPr/>
          <p:nvPr/>
        </p:nvSpPr>
        <p:spPr>
          <a:xfrm>
            <a:off x="7838490" y="352450"/>
            <a:ext cx="1941614" cy="25818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E4066D-71F9-6F5E-F96F-C592A5CA558C}"/>
              </a:ext>
            </a:extLst>
          </p:cNvPr>
          <p:cNvSpPr/>
          <p:nvPr/>
        </p:nvSpPr>
        <p:spPr>
          <a:xfrm>
            <a:off x="6934199" y="2854573"/>
            <a:ext cx="2710254" cy="25818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14797FBE-7615-3897-95F7-9ED7C6028900}"/>
              </a:ext>
            </a:extLst>
          </p:cNvPr>
          <p:cNvSpPr/>
          <p:nvPr/>
        </p:nvSpPr>
        <p:spPr>
          <a:xfrm>
            <a:off x="6525355" y="5754236"/>
            <a:ext cx="2817428" cy="25818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54E2255-BC96-613A-833E-DBC32864E5F1}"/>
              </a:ext>
            </a:extLst>
          </p:cNvPr>
          <p:cNvSpPr/>
          <p:nvPr/>
        </p:nvSpPr>
        <p:spPr>
          <a:xfrm>
            <a:off x="9054548" y="263114"/>
            <a:ext cx="1259042" cy="192393"/>
          </a:xfrm>
          <a:prstGeom prst="ellipse">
            <a:avLst/>
          </a:prstGeom>
          <a:noFill/>
          <a:ln w="19050">
            <a:solidFill>
              <a:srgbClr val="E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6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9">
                                            <p:txEl>
                                              <p:pRg st="5" end="5"/>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500"/>
                                  </p:stCondLst>
                                  <p:childTnLst>
                                    <p:set>
                                      <p:cBhvr>
                                        <p:cTn id="3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9" presetClass="emph" presetSubtype="0" grpId="1" nodeType="withEffect">
                                  <p:stCondLst>
                                    <p:cond delay="0"/>
                                  </p:stCondLst>
                                  <p:childTnLst>
                                    <p:set>
                                      <p:cBhvr>
                                        <p:cTn id="75" dur="indefinite"/>
                                        <p:tgtEl>
                                          <p:spTgt spid="22"/>
                                        </p:tgtEl>
                                        <p:attrNameLst>
                                          <p:attrName>style.opacity</p:attrName>
                                        </p:attrNameLst>
                                      </p:cBhvr>
                                      <p:to>
                                        <p:strVal val="0.25"/>
                                      </p:to>
                                    </p:set>
                                    <p:animEffect filter="image" prLst="opacity: 0.25">
                                      <p:cBhvr rctx="IE">
                                        <p:cTn id="76"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5" grpId="0" animBg="1"/>
      <p:bldP spid="16" grpId="0" animBg="1"/>
      <p:bldP spid="17" grpId="0" animBg="1"/>
      <p:bldP spid="18" grpId="0" animBg="1"/>
      <p:bldP spid="19" grpId="0" animBg="1"/>
      <p:bldP spid="20" grpId="0" animBg="1"/>
      <p:bldP spid="21" grpId="0" animBg="1"/>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37E4-571B-43EE-00F2-5F98879EE547}"/>
              </a:ext>
            </a:extLst>
          </p:cNvPr>
          <p:cNvSpPr>
            <a:spLocks noGrp="1"/>
          </p:cNvSpPr>
          <p:nvPr>
            <p:ph type="title"/>
          </p:nvPr>
        </p:nvSpPr>
        <p:spPr>
          <a:xfrm>
            <a:off x="515873" y="16843"/>
            <a:ext cx="11209401" cy="963085"/>
          </a:xfrm>
        </p:spPr>
        <p:txBody>
          <a:bodyPr/>
          <a:lstStyle/>
          <a:p>
            <a:r>
              <a:rPr lang="en-US" dirty="0"/>
              <a:t>AI, Threat Actors, BGH, and DLS – Oh My…</a:t>
            </a:r>
          </a:p>
        </p:txBody>
      </p:sp>
      <p:sp>
        <p:nvSpPr>
          <p:cNvPr id="3" name="Content Placeholder 2">
            <a:extLst>
              <a:ext uri="{FF2B5EF4-FFF2-40B4-BE49-F238E27FC236}">
                <a16:creationId xmlns:a16="http://schemas.microsoft.com/office/drawing/2014/main" id="{12C3C443-2AEC-AC5D-573B-B4184CD11C8F}"/>
              </a:ext>
            </a:extLst>
          </p:cNvPr>
          <p:cNvSpPr>
            <a:spLocks noGrp="1"/>
          </p:cNvSpPr>
          <p:nvPr>
            <p:ph idx="1"/>
          </p:nvPr>
        </p:nvSpPr>
        <p:spPr>
          <a:xfrm>
            <a:off x="515872" y="1089261"/>
            <a:ext cx="11209401" cy="4387623"/>
          </a:xfrm>
        </p:spPr>
        <p:txBody>
          <a:bodyPr/>
          <a:lstStyle/>
          <a:p>
            <a:r>
              <a:rPr lang="en-US" sz="2000" dirty="0"/>
              <a:t>Big Game Hunting (BGH) Dedicated Leak Sites (DLS) </a:t>
            </a:r>
          </a:p>
          <a:p>
            <a:pPr lvl="1"/>
            <a:r>
              <a:rPr lang="en-US" sz="1800" dirty="0"/>
              <a:t>Cyberattack targeting large, high-value / profile orgs</a:t>
            </a:r>
          </a:p>
          <a:p>
            <a:r>
              <a:rPr lang="en-US" sz="2000" dirty="0"/>
              <a:t>Who &amp; Why? </a:t>
            </a:r>
          </a:p>
          <a:p>
            <a:pPr lvl="1"/>
            <a:r>
              <a:rPr lang="en-US" sz="1800" dirty="0"/>
              <a:t>Victims are chosen based on their ability to pay a ransom</a:t>
            </a:r>
          </a:p>
          <a:p>
            <a:pPr lvl="1"/>
            <a:r>
              <a:rPr lang="en-US" sz="1800" dirty="0"/>
              <a:t>Likelihood that they will do so to resume business operations or avoid public scrutiny</a:t>
            </a:r>
          </a:p>
          <a:p>
            <a:r>
              <a:rPr lang="en-US" sz="2000" dirty="0"/>
              <a:t> Common targets </a:t>
            </a:r>
          </a:p>
          <a:p>
            <a:pPr lvl="1"/>
            <a:r>
              <a:rPr lang="en-US" sz="1800" dirty="0"/>
              <a:t>Large corporations</a:t>
            </a:r>
          </a:p>
          <a:p>
            <a:pPr lvl="1"/>
            <a:r>
              <a:rPr lang="en-US" sz="1800" dirty="0"/>
              <a:t>Hospitals and other healthcare institutions</a:t>
            </a:r>
          </a:p>
          <a:p>
            <a:pPr lvl="1"/>
            <a:r>
              <a:rPr lang="en-US" sz="1800" dirty="0"/>
              <a:t>Banks and other financial institutions</a:t>
            </a:r>
          </a:p>
          <a:p>
            <a:pPr lvl="1"/>
            <a:r>
              <a:rPr lang="en-US" sz="1800" dirty="0"/>
              <a:t>Utilities</a:t>
            </a:r>
          </a:p>
          <a:p>
            <a:pPr lvl="1"/>
            <a:r>
              <a:rPr lang="en-US" sz="1800" dirty="0"/>
              <a:t>AI allows Threat Actors to hit faster, with more precision, and adjust on the fly</a:t>
            </a:r>
          </a:p>
        </p:txBody>
      </p:sp>
      <p:pic>
        <p:nvPicPr>
          <p:cNvPr id="4" name="Picture 3">
            <a:extLst>
              <a:ext uri="{FF2B5EF4-FFF2-40B4-BE49-F238E27FC236}">
                <a16:creationId xmlns:a16="http://schemas.microsoft.com/office/drawing/2014/main" id="{CA498D8A-BA2B-CA41-54C7-66D985A9FDFA}"/>
              </a:ext>
            </a:extLst>
          </p:cNvPr>
          <p:cNvPicPr>
            <a:picLocks noChangeAspect="1"/>
          </p:cNvPicPr>
          <p:nvPr/>
        </p:nvPicPr>
        <p:blipFill>
          <a:blip r:embed="rId3"/>
          <a:stretch>
            <a:fillRect/>
          </a:stretch>
        </p:blipFill>
        <p:spPr>
          <a:xfrm>
            <a:off x="6947452" y="3950905"/>
            <a:ext cx="3791479" cy="1286054"/>
          </a:xfrm>
          <a:prstGeom prst="rect">
            <a:avLst/>
          </a:prstGeom>
        </p:spPr>
      </p:pic>
      <p:pic>
        <p:nvPicPr>
          <p:cNvPr id="1026" name="Picture 2" descr="Image result for Cyber criminal big game huntin and DLS">
            <a:extLst>
              <a:ext uri="{FF2B5EF4-FFF2-40B4-BE49-F238E27FC236}">
                <a16:creationId xmlns:a16="http://schemas.microsoft.com/office/drawing/2014/main" id="{421B017F-B0B1-F282-F725-123ADE3F1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487" y="1089261"/>
            <a:ext cx="36861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par>
                          <p:cTn id="45" fill="hold">
                            <p:stCondLst>
                              <p:cond delay="500"/>
                            </p:stCondLst>
                            <p:childTnLst>
                              <p:par>
                                <p:cTn id="46" presetID="6"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253E-BF86-FAA1-1574-899FDCC649F1}"/>
              </a:ext>
            </a:extLst>
          </p:cNvPr>
          <p:cNvSpPr>
            <a:spLocks noGrp="1"/>
          </p:cNvSpPr>
          <p:nvPr>
            <p:ph type="title"/>
          </p:nvPr>
        </p:nvSpPr>
        <p:spPr>
          <a:xfrm>
            <a:off x="557437" y="210404"/>
            <a:ext cx="11209401" cy="963085"/>
          </a:xfrm>
        </p:spPr>
        <p:txBody>
          <a:bodyPr/>
          <a:lstStyle/>
          <a:p>
            <a:r>
              <a:rPr lang="en-US" dirty="0"/>
              <a:t>Your Part</a:t>
            </a:r>
          </a:p>
        </p:txBody>
      </p:sp>
      <p:sp>
        <p:nvSpPr>
          <p:cNvPr id="3" name="Content Placeholder 2">
            <a:extLst>
              <a:ext uri="{FF2B5EF4-FFF2-40B4-BE49-F238E27FC236}">
                <a16:creationId xmlns:a16="http://schemas.microsoft.com/office/drawing/2014/main" id="{8BC4E91F-03C8-94E9-FB50-1EE85ACCD4E5}"/>
              </a:ext>
            </a:extLst>
          </p:cNvPr>
          <p:cNvSpPr>
            <a:spLocks noGrp="1"/>
          </p:cNvSpPr>
          <p:nvPr>
            <p:ph idx="1"/>
          </p:nvPr>
        </p:nvSpPr>
        <p:spPr>
          <a:xfrm>
            <a:off x="491299" y="1296887"/>
            <a:ext cx="7189661" cy="4387623"/>
          </a:xfrm>
        </p:spPr>
        <p:txBody>
          <a:bodyPr>
            <a:normAutofit fontScale="92500" lnSpcReduction="10000"/>
          </a:bodyPr>
          <a:lstStyle/>
          <a:p>
            <a:r>
              <a:rPr lang="en-US" dirty="0"/>
              <a:t>Best Defense against Cyberattacks</a:t>
            </a:r>
          </a:p>
          <a:p>
            <a:pPr lvl="1"/>
            <a:r>
              <a:rPr lang="en-US" dirty="0"/>
              <a:t>Slow down </a:t>
            </a:r>
          </a:p>
          <a:p>
            <a:pPr lvl="1"/>
            <a:r>
              <a:rPr lang="en-US" dirty="0"/>
              <a:t>Be the “Human Firewall” </a:t>
            </a:r>
          </a:p>
          <a:p>
            <a:pPr lvl="1"/>
            <a:r>
              <a:rPr lang="en-US" dirty="0"/>
              <a:t>Outlook rules for external emails</a:t>
            </a:r>
          </a:p>
          <a:p>
            <a:r>
              <a:rPr lang="en-US" dirty="0"/>
              <a:t>Don’t by-pass processes / tools (even if you can)</a:t>
            </a:r>
          </a:p>
          <a:p>
            <a:r>
              <a:rPr lang="en-US" dirty="0"/>
              <a:t>Corrective Mentality </a:t>
            </a:r>
          </a:p>
          <a:p>
            <a:pPr lvl="1"/>
            <a:r>
              <a:rPr lang="en-US" dirty="0"/>
              <a:t>Work devices not Personal</a:t>
            </a:r>
          </a:p>
          <a:p>
            <a:pPr marL="316548" indent="-342900"/>
            <a:r>
              <a:rPr lang="en-US" i="1" dirty="0"/>
              <a:t>You are part of the solution as Cybersecurity’s layers of protection</a:t>
            </a:r>
          </a:p>
          <a:p>
            <a:endParaRPr lang="en-US" dirty="0"/>
          </a:p>
        </p:txBody>
      </p:sp>
      <p:pic>
        <p:nvPicPr>
          <p:cNvPr id="2050" name="Picture 2" descr="35 New Cybersecurity Jokes | Cyber Security Dad Jokes for the Office">
            <a:extLst>
              <a:ext uri="{FF2B5EF4-FFF2-40B4-BE49-F238E27FC236}">
                <a16:creationId xmlns:a16="http://schemas.microsoft.com/office/drawing/2014/main" id="{C1545F63-22EF-D1FA-70E1-A978D8C80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1563632"/>
            <a:ext cx="3784444" cy="291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CA8E-57B2-4350-93FC-4D755A0419D2}"/>
              </a:ext>
            </a:extLst>
          </p:cNvPr>
          <p:cNvSpPr>
            <a:spLocks noGrp="1"/>
          </p:cNvSpPr>
          <p:nvPr>
            <p:ph type="title"/>
          </p:nvPr>
        </p:nvSpPr>
        <p:spPr>
          <a:xfrm>
            <a:off x="581187" y="13822"/>
            <a:ext cx="11209401" cy="963085"/>
          </a:xfrm>
        </p:spPr>
        <p:txBody>
          <a:bodyPr/>
          <a:lstStyle/>
          <a:p>
            <a:r>
              <a:rPr lang="en-US" dirty="0"/>
              <a:t>Last think you want to see…</a:t>
            </a:r>
          </a:p>
        </p:txBody>
      </p:sp>
      <p:pic>
        <p:nvPicPr>
          <p:cNvPr id="4" name="Picture 2" descr="Locky Ransomware on Rampage With JavaScript Downloader | McAfee Blog">
            <a:extLst>
              <a:ext uri="{FF2B5EF4-FFF2-40B4-BE49-F238E27FC236}">
                <a16:creationId xmlns:a16="http://schemas.microsoft.com/office/drawing/2014/main" id="{62CD7D26-48C9-6018-3DC9-D8B10A2A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294" y="1063065"/>
            <a:ext cx="9101411" cy="453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4E91F-03C8-94E9-FB50-1EE85ACCD4E5}"/>
              </a:ext>
            </a:extLst>
          </p:cNvPr>
          <p:cNvSpPr>
            <a:spLocks noGrp="1"/>
          </p:cNvSpPr>
          <p:nvPr>
            <p:ph type="title"/>
          </p:nvPr>
        </p:nvSpPr>
        <p:spPr>
          <a:xfrm>
            <a:off x="2980719" y="1042437"/>
            <a:ext cx="5963775" cy="963085"/>
          </a:xfrm>
        </p:spPr>
        <p:txBody>
          <a:bodyPr anchor="ctr">
            <a:noAutofit/>
          </a:bodyPr>
          <a:lstStyle/>
          <a:p>
            <a:pPr marL="11113" indent="0" algn="ctr">
              <a:buNone/>
            </a:pPr>
            <a:r>
              <a:rPr lang="en-US" sz="6000" dirty="0">
                <a:effectLst>
                  <a:outerShdw blurRad="38100" dist="38100" dir="2700000" algn="tl">
                    <a:srgbClr val="000000">
                      <a:alpha val="43137"/>
                    </a:srgbClr>
                  </a:outerShdw>
                </a:effectLst>
              </a:rPr>
              <a:t>THANK YOU!</a:t>
            </a:r>
            <a:endParaRPr lang="en-US" sz="6000" dirty="0"/>
          </a:p>
        </p:txBody>
      </p:sp>
      <p:pic>
        <p:nvPicPr>
          <p:cNvPr id="9" name="Picture 8">
            <a:extLst>
              <a:ext uri="{FF2B5EF4-FFF2-40B4-BE49-F238E27FC236}">
                <a16:creationId xmlns:a16="http://schemas.microsoft.com/office/drawing/2014/main" id="{F730913F-220B-58B7-8524-5E68BF439B4A}"/>
              </a:ext>
            </a:extLst>
          </p:cNvPr>
          <p:cNvPicPr>
            <a:picLocks noChangeAspect="1"/>
          </p:cNvPicPr>
          <p:nvPr/>
        </p:nvPicPr>
        <p:blipFill>
          <a:blip r:embed="rId3"/>
          <a:stretch>
            <a:fillRect/>
          </a:stretch>
        </p:blipFill>
        <p:spPr>
          <a:xfrm>
            <a:off x="2590023" y="2492252"/>
            <a:ext cx="7381218" cy="2841768"/>
          </a:xfrm>
          <a:prstGeom prst="rect">
            <a:avLst/>
          </a:prstGeom>
          <a:noFill/>
        </p:spPr>
      </p:pic>
    </p:spTree>
    <p:extLst>
      <p:ext uri="{BB962C8B-B14F-4D97-AF65-F5344CB8AC3E}">
        <p14:creationId xmlns:p14="http://schemas.microsoft.com/office/powerpoint/2010/main" val="29778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3000" fill="hold" grpId="0" nodeType="withEffect">
                                  <p:stCondLst>
                                    <p:cond delay="0"/>
                                  </p:stCondLst>
                                  <p:childTnLst>
                                    <p:anim calcmode="discrete" valueType="str">
                                      <p:cBhvr override="childStyle">
                                        <p:cTn id="6" dur="1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2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A636-ECB2-09B4-81A5-ABD9CC105559}"/>
              </a:ext>
            </a:extLst>
          </p:cNvPr>
          <p:cNvSpPr>
            <a:spLocks noGrp="1"/>
          </p:cNvSpPr>
          <p:nvPr>
            <p:ph type="title"/>
          </p:nvPr>
        </p:nvSpPr>
        <p:spPr>
          <a:xfrm>
            <a:off x="491299" y="8008"/>
            <a:ext cx="11209401" cy="963085"/>
          </a:xfrm>
        </p:spPr>
        <p:txBody>
          <a:bodyPr/>
          <a:lstStyle/>
          <a:p>
            <a:r>
              <a:rPr lang="en-US" dirty="0"/>
              <a:t>Disturbing Facts	</a:t>
            </a:r>
          </a:p>
        </p:txBody>
      </p:sp>
      <p:sp>
        <p:nvSpPr>
          <p:cNvPr id="3" name="Content Placeholder 2">
            <a:extLst>
              <a:ext uri="{FF2B5EF4-FFF2-40B4-BE49-F238E27FC236}">
                <a16:creationId xmlns:a16="http://schemas.microsoft.com/office/drawing/2014/main" id="{83341F5F-5C4A-7EE4-49DF-57DC03DC00F1}"/>
              </a:ext>
            </a:extLst>
          </p:cNvPr>
          <p:cNvSpPr>
            <a:spLocks noGrp="1"/>
          </p:cNvSpPr>
          <p:nvPr>
            <p:ph idx="1"/>
          </p:nvPr>
        </p:nvSpPr>
        <p:spPr>
          <a:xfrm>
            <a:off x="491300" y="1007337"/>
            <a:ext cx="6841318" cy="4387623"/>
          </a:xfrm>
        </p:spPr>
        <p:txBody>
          <a:bodyPr vert="horz" lIns="91440" tIns="45720" rIns="91440" bIns="45720" rtlCol="0" anchor="t">
            <a:noAutofit/>
          </a:bodyPr>
          <a:lstStyle/>
          <a:p>
            <a:pPr marL="293370"/>
            <a:r>
              <a:rPr lang="en-US" sz="1800" dirty="0">
                <a:latin typeface="Arial"/>
                <a:cs typeface="Arial"/>
              </a:rPr>
              <a:t>A cyber-attack occurs every </a:t>
            </a:r>
            <a:r>
              <a:rPr lang="en-US" sz="1800" dirty="0">
                <a:solidFill>
                  <a:srgbClr val="FF0000"/>
                </a:solidFill>
                <a:latin typeface="Arial"/>
                <a:cs typeface="Arial"/>
              </a:rPr>
              <a:t>~</a:t>
            </a:r>
            <a:r>
              <a:rPr lang="en-US" sz="1800" b="1" dirty="0">
                <a:solidFill>
                  <a:srgbClr val="DF1930"/>
                </a:solidFill>
                <a:latin typeface="Arial"/>
                <a:cs typeface="Arial"/>
              </a:rPr>
              <a:t>39 </a:t>
            </a:r>
            <a:r>
              <a:rPr lang="en-US" sz="1800" dirty="0">
                <a:latin typeface="Arial"/>
                <a:cs typeface="Arial"/>
              </a:rPr>
              <a:t>seconds</a:t>
            </a:r>
            <a:endParaRPr lang="en-US" dirty="0">
              <a:latin typeface="Arial"/>
              <a:cs typeface="Arial"/>
            </a:endParaRPr>
          </a:p>
          <a:p>
            <a:r>
              <a:rPr lang="en-US" sz="1800" dirty="0"/>
              <a:t>Email is the primary entry point of  ??</a:t>
            </a:r>
            <a:r>
              <a:rPr lang="en-US" sz="1800" b="1" dirty="0">
                <a:solidFill>
                  <a:srgbClr val="DF1930"/>
                </a:solidFill>
              </a:rPr>
              <a:t>%</a:t>
            </a:r>
            <a:r>
              <a:rPr lang="en-US" sz="1800" dirty="0"/>
              <a:t>  malware attacks</a:t>
            </a:r>
          </a:p>
          <a:p>
            <a:pPr marL="293370"/>
            <a:r>
              <a:rPr lang="en-US" sz="1800" dirty="0">
                <a:latin typeface="Arial"/>
                <a:cs typeface="Arial"/>
              </a:rPr>
              <a:t>Cybercrimes increased by nearly </a:t>
            </a:r>
            <a:r>
              <a:rPr lang="en-US" sz="1800" b="1" dirty="0">
                <a:solidFill>
                  <a:srgbClr val="DF1930"/>
                </a:solidFill>
                <a:latin typeface="Arial"/>
                <a:cs typeface="Arial"/>
              </a:rPr>
              <a:t>300%</a:t>
            </a:r>
            <a:r>
              <a:rPr lang="en-US" sz="1800" dirty="0">
                <a:solidFill>
                  <a:srgbClr val="DF1930"/>
                </a:solidFill>
                <a:latin typeface="Arial"/>
                <a:cs typeface="Arial"/>
              </a:rPr>
              <a:t> </a:t>
            </a:r>
            <a:r>
              <a:rPr lang="en-US" sz="1800" dirty="0">
                <a:latin typeface="Arial"/>
                <a:cs typeface="Arial"/>
              </a:rPr>
              <a:t>following the COVID-19 outbreak</a:t>
            </a:r>
          </a:p>
          <a:p>
            <a:pPr marL="293370"/>
            <a:r>
              <a:rPr lang="en-US" sz="1800" b="1" dirty="0">
                <a:solidFill>
                  <a:srgbClr val="DF1930"/>
                </a:solidFill>
                <a:latin typeface="Arial"/>
                <a:cs typeface="Arial"/>
              </a:rPr>
              <a:t>445</a:t>
            </a:r>
            <a:r>
              <a:rPr lang="en-US" sz="1800" b="1" dirty="0">
                <a:latin typeface="Arial"/>
                <a:cs typeface="Arial"/>
              </a:rPr>
              <a:t> </a:t>
            </a:r>
            <a:r>
              <a:rPr lang="en-US" sz="1800" dirty="0">
                <a:latin typeface="Arial"/>
                <a:cs typeface="Arial"/>
              </a:rPr>
              <a:t>million cyber-attacks were </a:t>
            </a:r>
            <a:r>
              <a:rPr lang="en-US" sz="1800" i="1" u="sng" dirty="0">
                <a:latin typeface="Arial"/>
                <a:cs typeface="Arial"/>
              </a:rPr>
              <a:t>reported</a:t>
            </a:r>
            <a:r>
              <a:rPr lang="en-US" sz="1800" dirty="0">
                <a:latin typeface="Arial"/>
                <a:cs typeface="Arial"/>
              </a:rPr>
              <a:t> in the first quarter of 2024</a:t>
            </a:r>
          </a:p>
          <a:p>
            <a:r>
              <a:rPr lang="en-US" sz="1800" dirty="0"/>
              <a:t>Supply chain attacks increased by </a:t>
            </a:r>
            <a:r>
              <a:rPr lang="en-US" sz="1800" b="1" dirty="0">
                <a:solidFill>
                  <a:srgbClr val="DF1930"/>
                </a:solidFill>
              </a:rPr>
              <a:t>78%</a:t>
            </a:r>
            <a:r>
              <a:rPr lang="en-US" sz="1800" dirty="0">
                <a:solidFill>
                  <a:srgbClr val="DF1930"/>
                </a:solidFill>
              </a:rPr>
              <a:t> </a:t>
            </a:r>
            <a:r>
              <a:rPr lang="en-US" sz="1800" dirty="0"/>
              <a:t>in 2024</a:t>
            </a:r>
          </a:p>
          <a:p>
            <a:r>
              <a:rPr lang="en-US" sz="1800" dirty="0"/>
              <a:t>The average time it takes for ransomware to start encrypting the files in your PC or network is only </a:t>
            </a:r>
            <a:r>
              <a:rPr lang="en-US" sz="1800" b="1" dirty="0">
                <a:solidFill>
                  <a:srgbClr val="DF1930"/>
                </a:solidFill>
              </a:rPr>
              <a:t>3 seconds</a:t>
            </a:r>
          </a:p>
          <a:p>
            <a:r>
              <a:rPr lang="en-US" sz="1800" dirty="0"/>
              <a:t>The average cost of a ransomware attack service is  </a:t>
            </a:r>
            <a:r>
              <a:rPr lang="en-US" sz="1800" b="1" dirty="0">
                <a:solidFill>
                  <a:srgbClr val="DF1930"/>
                </a:solidFill>
              </a:rPr>
              <a:t>$</a:t>
            </a:r>
            <a:r>
              <a:rPr lang="en-US" sz="1800" dirty="0"/>
              <a:t> </a:t>
            </a:r>
            <a:endParaRPr lang="en-US" sz="1800" b="1" dirty="0">
              <a:solidFill>
                <a:srgbClr val="DF1930"/>
              </a:solidFill>
            </a:endParaRPr>
          </a:p>
          <a:p>
            <a:r>
              <a:rPr lang="en-US" sz="1800" dirty="0"/>
              <a:t>Human errors are responsible for </a:t>
            </a:r>
            <a:r>
              <a:rPr lang="en-US" sz="1800" b="1" dirty="0">
                <a:solidFill>
                  <a:srgbClr val="DF1930"/>
                </a:solidFill>
              </a:rPr>
              <a:t>95%</a:t>
            </a:r>
            <a:r>
              <a:rPr lang="en-US" sz="1800" dirty="0"/>
              <a:t> of breaches</a:t>
            </a:r>
          </a:p>
        </p:txBody>
      </p:sp>
      <p:pic>
        <p:nvPicPr>
          <p:cNvPr id="3076" name="Picture 4" descr="Free Computer Security Cliparts, Download Free Computer Security Cliparts png images, Free ...">
            <a:extLst>
              <a:ext uri="{FF2B5EF4-FFF2-40B4-BE49-F238E27FC236}">
                <a16:creationId xmlns:a16="http://schemas.microsoft.com/office/drawing/2014/main" id="{299BE79B-0744-E9B6-A1D1-067DC54F9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751" y="1053308"/>
            <a:ext cx="4341389" cy="33159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1554685-278A-C446-328D-AB4C654B3E74}"/>
              </a:ext>
            </a:extLst>
          </p:cNvPr>
          <p:cNvSpPr/>
          <p:nvPr/>
        </p:nvSpPr>
        <p:spPr>
          <a:xfrm>
            <a:off x="6137562" y="4958142"/>
            <a:ext cx="703812" cy="2612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rgbClr val="DF1930"/>
                </a:solidFill>
                <a:latin typeface="Arial" panose="020B0604020202020204" pitchFamily="34" charset="0"/>
                <a:cs typeface="Arial" panose="020B0604020202020204" pitchFamily="34" charset="0"/>
              </a:rPr>
              <a:t>$66</a:t>
            </a:r>
          </a:p>
        </p:txBody>
      </p:sp>
      <p:sp>
        <p:nvSpPr>
          <p:cNvPr id="12" name="Rectangle 11">
            <a:extLst>
              <a:ext uri="{FF2B5EF4-FFF2-40B4-BE49-F238E27FC236}">
                <a16:creationId xmlns:a16="http://schemas.microsoft.com/office/drawing/2014/main" id="{8065D40C-4AE7-16F0-E40C-313B2D4B1BE4}"/>
              </a:ext>
            </a:extLst>
          </p:cNvPr>
          <p:cNvSpPr/>
          <p:nvPr/>
        </p:nvSpPr>
        <p:spPr>
          <a:xfrm>
            <a:off x="4328798" y="1556856"/>
            <a:ext cx="661388" cy="2612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rgbClr val="DF1930"/>
                </a:solidFill>
                <a:latin typeface="Arial" panose="020B0604020202020204" pitchFamily="34" charset="0"/>
                <a:cs typeface="Arial" panose="020B0604020202020204" pitchFamily="34" charset="0"/>
              </a:rPr>
              <a:t>94% </a:t>
            </a:r>
          </a:p>
        </p:txBody>
      </p:sp>
    </p:spTree>
    <p:extLst>
      <p:ext uri="{BB962C8B-B14F-4D97-AF65-F5344CB8AC3E}">
        <p14:creationId xmlns:p14="http://schemas.microsoft.com/office/powerpoint/2010/main" val="362470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40D3-83A2-B988-07ED-35E7593BB939}"/>
              </a:ext>
            </a:extLst>
          </p:cNvPr>
          <p:cNvSpPr>
            <a:spLocks noGrp="1"/>
          </p:cNvSpPr>
          <p:nvPr>
            <p:ph type="title"/>
          </p:nvPr>
        </p:nvSpPr>
        <p:spPr>
          <a:xfrm>
            <a:off x="515873" y="0"/>
            <a:ext cx="11209401" cy="963085"/>
          </a:xfrm>
        </p:spPr>
        <p:txBody>
          <a:bodyPr/>
          <a:lstStyle/>
          <a:p>
            <a:r>
              <a:rPr lang="en-US" dirty="0"/>
              <a:t>Why Healthcare Data – We aren’t a Bank…</a:t>
            </a:r>
          </a:p>
        </p:txBody>
      </p:sp>
      <p:sp>
        <p:nvSpPr>
          <p:cNvPr id="3" name="Content Placeholder 2">
            <a:extLst>
              <a:ext uri="{FF2B5EF4-FFF2-40B4-BE49-F238E27FC236}">
                <a16:creationId xmlns:a16="http://schemas.microsoft.com/office/drawing/2014/main" id="{D51008AA-58D7-443B-8EEA-ABB8614E2715}"/>
              </a:ext>
            </a:extLst>
          </p:cNvPr>
          <p:cNvSpPr>
            <a:spLocks noGrp="1"/>
          </p:cNvSpPr>
          <p:nvPr>
            <p:ph idx="1"/>
          </p:nvPr>
        </p:nvSpPr>
        <p:spPr>
          <a:xfrm>
            <a:off x="515873" y="963085"/>
            <a:ext cx="7746426" cy="4474668"/>
          </a:xfrm>
        </p:spPr>
        <p:txBody>
          <a:bodyPr/>
          <a:lstStyle/>
          <a:p>
            <a:r>
              <a:rPr lang="en-US" dirty="0"/>
              <a:t>They love Havoc - Causes multi-week outages</a:t>
            </a:r>
          </a:p>
          <a:p>
            <a:r>
              <a:rPr lang="en-US" dirty="0"/>
              <a:t>Patient diversion to other facilities &amp; emergency services rerouting</a:t>
            </a:r>
          </a:p>
          <a:p>
            <a:r>
              <a:rPr lang="en-US" dirty="0"/>
              <a:t>Causes a strain on acute care provisioning and capacity</a:t>
            </a:r>
          </a:p>
          <a:p>
            <a:r>
              <a:rPr lang="en-US" dirty="0"/>
              <a:t>Strain on local communities</a:t>
            </a:r>
          </a:p>
          <a:p>
            <a:pPr lvl="1"/>
            <a:r>
              <a:rPr lang="en-US" dirty="0"/>
              <a:t>Availability / Limited access / cancelled appointments</a:t>
            </a:r>
          </a:p>
          <a:p>
            <a:pPr lvl="1"/>
            <a:r>
              <a:rPr lang="en-US" dirty="0"/>
              <a:t>Delayed procedures </a:t>
            </a:r>
          </a:p>
          <a:p>
            <a:pPr lvl="1"/>
            <a:r>
              <a:rPr lang="en-US" dirty="0"/>
              <a:t>Puts patients’ safety at risk who depend on emergency services</a:t>
            </a:r>
          </a:p>
        </p:txBody>
      </p:sp>
      <p:pic>
        <p:nvPicPr>
          <p:cNvPr id="5" name="Picture 4">
            <a:extLst>
              <a:ext uri="{FF2B5EF4-FFF2-40B4-BE49-F238E27FC236}">
                <a16:creationId xmlns:a16="http://schemas.microsoft.com/office/drawing/2014/main" id="{1BEBDEFB-14BB-EC84-395A-A6CAD0FED830}"/>
              </a:ext>
            </a:extLst>
          </p:cNvPr>
          <p:cNvPicPr>
            <a:picLocks noChangeAspect="1"/>
          </p:cNvPicPr>
          <p:nvPr/>
        </p:nvPicPr>
        <p:blipFill>
          <a:blip r:embed="rId3"/>
          <a:stretch>
            <a:fillRect/>
          </a:stretch>
        </p:blipFill>
        <p:spPr>
          <a:xfrm>
            <a:off x="8262299" y="1146989"/>
            <a:ext cx="3696216" cy="4344006"/>
          </a:xfrm>
          <a:prstGeom prst="rect">
            <a:avLst/>
          </a:prstGeom>
        </p:spPr>
      </p:pic>
    </p:spTree>
    <p:extLst>
      <p:ext uri="{BB962C8B-B14F-4D97-AF65-F5344CB8AC3E}">
        <p14:creationId xmlns:p14="http://schemas.microsoft.com/office/powerpoint/2010/main" val="22442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40D3-83A2-B988-07ED-35E7593BB939}"/>
              </a:ext>
            </a:extLst>
          </p:cNvPr>
          <p:cNvSpPr>
            <a:spLocks noGrp="1"/>
          </p:cNvSpPr>
          <p:nvPr>
            <p:ph type="title"/>
          </p:nvPr>
        </p:nvSpPr>
        <p:spPr>
          <a:xfrm>
            <a:off x="515873" y="0"/>
            <a:ext cx="11209401" cy="963085"/>
          </a:xfrm>
        </p:spPr>
        <p:txBody>
          <a:bodyPr/>
          <a:lstStyle/>
          <a:p>
            <a:r>
              <a:rPr lang="en-US" dirty="0"/>
              <a:t>Again – We aren’t a Bank… </a:t>
            </a:r>
          </a:p>
        </p:txBody>
      </p:sp>
      <p:sp>
        <p:nvSpPr>
          <p:cNvPr id="3" name="Content Placeholder 2">
            <a:extLst>
              <a:ext uri="{FF2B5EF4-FFF2-40B4-BE49-F238E27FC236}">
                <a16:creationId xmlns:a16="http://schemas.microsoft.com/office/drawing/2014/main" id="{D51008AA-58D7-443B-8EEA-ABB8614E2715}"/>
              </a:ext>
            </a:extLst>
          </p:cNvPr>
          <p:cNvSpPr>
            <a:spLocks noGrp="1"/>
          </p:cNvSpPr>
          <p:nvPr>
            <p:ph idx="1"/>
          </p:nvPr>
        </p:nvSpPr>
        <p:spPr>
          <a:xfrm>
            <a:off x="531110" y="1173140"/>
            <a:ext cx="11209401" cy="4474668"/>
          </a:xfrm>
        </p:spPr>
        <p:txBody>
          <a:bodyPr/>
          <a:lstStyle/>
          <a:p>
            <a:r>
              <a:rPr lang="en-US" dirty="0"/>
              <a:t>Disruptions - For the fun of it!</a:t>
            </a:r>
          </a:p>
          <a:p>
            <a:r>
              <a:rPr lang="en-US" dirty="0"/>
              <a:t>Will pay</a:t>
            </a:r>
          </a:p>
          <a:p>
            <a:r>
              <a:rPr lang="en-US" dirty="0"/>
              <a:t>Reuse of data</a:t>
            </a:r>
          </a:p>
          <a:p>
            <a:pPr lvl="1"/>
            <a:r>
              <a:rPr lang="en-US" dirty="0"/>
              <a:t>PII</a:t>
            </a:r>
          </a:p>
          <a:p>
            <a:pPr lvl="1"/>
            <a:r>
              <a:rPr lang="en-US" dirty="0"/>
              <a:t>PHI</a:t>
            </a:r>
          </a:p>
          <a:p>
            <a:pPr lvl="1"/>
            <a:r>
              <a:rPr lang="en-US" dirty="0"/>
              <a:t>Credit card / Banking Accounts</a:t>
            </a:r>
          </a:p>
          <a:p>
            <a:pPr lvl="1"/>
            <a:r>
              <a:rPr lang="en-US" dirty="0"/>
              <a:t>Targeted patients (selling the cancer silver bullet, trials, etc.)</a:t>
            </a:r>
          </a:p>
          <a:p>
            <a:pPr lvl="1"/>
            <a:r>
              <a:rPr lang="en-US" dirty="0"/>
              <a:t>Distribution lists for resale to ransomware attack services and others</a:t>
            </a:r>
          </a:p>
          <a:p>
            <a:endParaRPr lang="en-US" dirty="0"/>
          </a:p>
        </p:txBody>
      </p:sp>
      <p:grpSp>
        <p:nvGrpSpPr>
          <p:cNvPr id="6" name="Group 5">
            <a:extLst>
              <a:ext uri="{FF2B5EF4-FFF2-40B4-BE49-F238E27FC236}">
                <a16:creationId xmlns:a16="http://schemas.microsoft.com/office/drawing/2014/main" id="{B891EC63-408B-12FC-8A78-3ABEFEF15FFB}"/>
              </a:ext>
            </a:extLst>
          </p:cNvPr>
          <p:cNvGrpSpPr/>
          <p:nvPr/>
        </p:nvGrpSpPr>
        <p:grpSpPr>
          <a:xfrm>
            <a:off x="6713996" y="1313431"/>
            <a:ext cx="3911166" cy="2661515"/>
            <a:chOff x="7081891" y="1390411"/>
            <a:chExt cx="3911166" cy="2661515"/>
          </a:xfrm>
        </p:grpSpPr>
        <p:pic>
          <p:nvPicPr>
            <p:cNvPr id="5" name="Picture 4">
              <a:extLst>
                <a:ext uri="{FF2B5EF4-FFF2-40B4-BE49-F238E27FC236}">
                  <a16:creationId xmlns:a16="http://schemas.microsoft.com/office/drawing/2014/main" id="{5EA61D78-1CE7-76D2-EEB4-F8A0897ABBAB}"/>
                </a:ext>
              </a:extLst>
            </p:cNvPr>
            <p:cNvPicPr>
              <a:picLocks noChangeAspect="1"/>
            </p:cNvPicPr>
            <p:nvPr/>
          </p:nvPicPr>
          <p:blipFill>
            <a:blip r:embed="rId3"/>
            <a:stretch>
              <a:fillRect/>
            </a:stretch>
          </p:blipFill>
          <p:spPr>
            <a:xfrm>
              <a:off x="7081891" y="1975186"/>
              <a:ext cx="3753374" cy="2076740"/>
            </a:xfrm>
            <a:prstGeom prst="rect">
              <a:avLst/>
            </a:prstGeom>
          </p:spPr>
        </p:pic>
        <p:sp>
          <p:nvSpPr>
            <p:cNvPr id="4" name="TextBox 3">
              <a:extLst>
                <a:ext uri="{FF2B5EF4-FFF2-40B4-BE49-F238E27FC236}">
                  <a16:creationId xmlns:a16="http://schemas.microsoft.com/office/drawing/2014/main" id="{A393EB24-6D15-E6F6-9627-406307CDA4C7}"/>
                </a:ext>
              </a:extLst>
            </p:cNvPr>
            <p:cNvSpPr txBox="1"/>
            <p:nvPr/>
          </p:nvSpPr>
          <p:spPr>
            <a:xfrm>
              <a:off x="7081891" y="1390411"/>
              <a:ext cx="3911166" cy="584775"/>
            </a:xfrm>
            <a:prstGeom prst="rect">
              <a:avLst/>
            </a:prstGeom>
            <a:noFill/>
          </p:spPr>
          <p:txBody>
            <a:bodyPr wrap="square" rtlCol="0">
              <a:spAutoFit/>
            </a:bodyPr>
            <a:lstStyle/>
            <a:p>
              <a:r>
                <a:rPr lang="en-US" sz="1600" dirty="0"/>
                <a:t>Cost per piece of personal information on the Dark Web</a:t>
              </a:r>
              <a:r>
                <a:rPr lang="en-US" sz="1600" baseline="30000" dirty="0"/>
                <a:t>1</a:t>
              </a:r>
            </a:p>
          </p:txBody>
        </p:sp>
      </p:grpSp>
    </p:spTree>
    <p:extLst>
      <p:ext uri="{BB962C8B-B14F-4D97-AF65-F5344CB8AC3E}">
        <p14:creationId xmlns:p14="http://schemas.microsoft.com/office/powerpoint/2010/main" val="23084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50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50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DF52-B990-2D3C-A822-EFF4C8E3A782}"/>
              </a:ext>
            </a:extLst>
          </p:cNvPr>
          <p:cNvSpPr>
            <a:spLocks noGrp="1"/>
          </p:cNvSpPr>
          <p:nvPr>
            <p:ph type="title"/>
          </p:nvPr>
        </p:nvSpPr>
        <p:spPr>
          <a:xfrm>
            <a:off x="515873" y="5336"/>
            <a:ext cx="11209401" cy="963085"/>
          </a:xfrm>
        </p:spPr>
        <p:txBody>
          <a:bodyPr/>
          <a:lstStyle/>
          <a:p>
            <a:r>
              <a:rPr lang="en-US" dirty="0"/>
              <a:t>2024 YTD In-Review – Industry Impacts	</a:t>
            </a:r>
          </a:p>
        </p:txBody>
      </p:sp>
      <p:sp>
        <p:nvSpPr>
          <p:cNvPr id="3" name="Content Placeholder 2">
            <a:extLst>
              <a:ext uri="{FF2B5EF4-FFF2-40B4-BE49-F238E27FC236}">
                <a16:creationId xmlns:a16="http://schemas.microsoft.com/office/drawing/2014/main" id="{EF1A2929-00D3-A0F0-C3B7-687C087126C1}"/>
              </a:ext>
            </a:extLst>
          </p:cNvPr>
          <p:cNvSpPr>
            <a:spLocks noGrp="1"/>
          </p:cNvSpPr>
          <p:nvPr>
            <p:ph idx="1"/>
          </p:nvPr>
        </p:nvSpPr>
        <p:spPr>
          <a:xfrm>
            <a:off x="515874" y="1080831"/>
            <a:ext cx="6198436" cy="3787085"/>
          </a:xfrm>
        </p:spPr>
        <p:txBody>
          <a:bodyPr vert="horz" lIns="91440" tIns="45720" rIns="91440" bIns="45720" rtlCol="0" anchor="t">
            <a:normAutofit/>
          </a:bodyPr>
          <a:lstStyle/>
          <a:p>
            <a:r>
              <a:rPr lang="en-US" dirty="0"/>
              <a:t>Change Healthcare – $1B+ (lost revenue, recovery cost $22M ransom)</a:t>
            </a:r>
          </a:p>
          <a:p>
            <a:r>
              <a:rPr lang="en-US" dirty="0"/>
              <a:t>Acadian (2023 &amp; 2024) – 11M records, $7M demand</a:t>
            </a:r>
          </a:p>
          <a:p>
            <a:r>
              <a:rPr lang="en-US" dirty="0"/>
              <a:t>Ascension – Malicious download</a:t>
            </a:r>
          </a:p>
          <a:p>
            <a:pPr marL="293370"/>
            <a:r>
              <a:rPr lang="en-US" dirty="0">
                <a:latin typeface="Arial"/>
                <a:cs typeface="Arial"/>
              </a:rPr>
              <a:t>Largest Ransomware paid to date - $75M Undisclosed Fortune 50 Company</a:t>
            </a:r>
          </a:p>
        </p:txBody>
      </p:sp>
      <p:sp>
        <p:nvSpPr>
          <p:cNvPr id="4" name="Slide Number Placeholder 3">
            <a:extLst>
              <a:ext uri="{FF2B5EF4-FFF2-40B4-BE49-F238E27FC236}">
                <a16:creationId xmlns:a16="http://schemas.microsoft.com/office/drawing/2014/main" id="{2580FCF6-E5D2-1242-1ACA-B6062338709B}"/>
              </a:ext>
            </a:extLst>
          </p:cNvPr>
          <p:cNvSpPr>
            <a:spLocks noGrp="1"/>
          </p:cNvSpPr>
          <p:nvPr>
            <p:ph type="sldNum" sz="quarter" idx="4294967295"/>
          </p:nvPr>
        </p:nvSpPr>
        <p:spPr>
          <a:xfrm>
            <a:off x="9448800" y="6356350"/>
            <a:ext cx="2743200" cy="365125"/>
          </a:xfrm>
        </p:spPr>
        <p:txBody>
          <a:bodyPr/>
          <a:lstStyle/>
          <a:p>
            <a:fld id="{C5FB5023-8825-F145-B094-9C959F5744C0}" type="slidenum">
              <a:rPr lang="en-US" smtClean="0"/>
              <a:t>5</a:t>
            </a:fld>
            <a:endParaRPr lang="en-US"/>
          </a:p>
        </p:txBody>
      </p:sp>
      <p:pic>
        <p:nvPicPr>
          <p:cNvPr id="6" name="Picture 5">
            <a:extLst>
              <a:ext uri="{FF2B5EF4-FFF2-40B4-BE49-F238E27FC236}">
                <a16:creationId xmlns:a16="http://schemas.microsoft.com/office/drawing/2014/main" id="{72D389B0-FC4A-6B43-C7DF-3AA51103C914}"/>
              </a:ext>
            </a:extLst>
          </p:cNvPr>
          <p:cNvPicPr>
            <a:picLocks noChangeAspect="1"/>
          </p:cNvPicPr>
          <p:nvPr/>
        </p:nvPicPr>
        <p:blipFill>
          <a:blip r:embed="rId3"/>
          <a:stretch>
            <a:fillRect/>
          </a:stretch>
        </p:blipFill>
        <p:spPr>
          <a:xfrm>
            <a:off x="6824955" y="1031403"/>
            <a:ext cx="5247690" cy="3654495"/>
          </a:xfrm>
          <a:prstGeom prst="rect">
            <a:avLst/>
          </a:prstGeom>
        </p:spPr>
      </p:pic>
      <p:sp>
        <p:nvSpPr>
          <p:cNvPr id="7" name="TextBox 6">
            <a:extLst>
              <a:ext uri="{FF2B5EF4-FFF2-40B4-BE49-F238E27FC236}">
                <a16:creationId xmlns:a16="http://schemas.microsoft.com/office/drawing/2014/main" id="{C3723EE0-E27A-25D6-DF3A-9241607C0836}"/>
              </a:ext>
            </a:extLst>
          </p:cNvPr>
          <p:cNvSpPr txBox="1"/>
          <p:nvPr/>
        </p:nvSpPr>
        <p:spPr>
          <a:xfrm>
            <a:off x="9809388" y="4714108"/>
            <a:ext cx="1915886" cy="246221"/>
          </a:xfrm>
          <a:prstGeom prst="rect">
            <a:avLst/>
          </a:prstGeom>
          <a:noFill/>
        </p:spPr>
        <p:txBody>
          <a:bodyPr wrap="square" rtlCol="0">
            <a:spAutoFit/>
          </a:bodyPr>
          <a:lstStyle/>
          <a:p>
            <a:r>
              <a:rPr lang="en-US" sz="1000"/>
              <a:t>FBI Internet Crime Report, 2023</a:t>
            </a:r>
          </a:p>
        </p:txBody>
      </p:sp>
      <p:sp>
        <p:nvSpPr>
          <p:cNvPr id="5" name="Content Placeholder 2">
            <a:extLst>
              <a:ext uri="{FF2B5EF4-FFF2-40B4-BE49-F238E27FC236}">
                <a16:creationId xmlns:a16="http://schemas.microsoft.com/office/drawing/2014/main" id="{76F245B9-0B65-9BAF-79E0-B03E8A92B5E5}"/>
              </a:ext>
            </a:extLst>
          </p:cNvPr>
          <p:cNvSpPr txBox="1">
            <a:spLocks/>
          </p:cNvSpPr>
          <p:nvPr/>
        </p:nvSpPr>
        <p:spPr>
          <a:xfrm>
            <a:off x="528511" y="4858829"/>
            <a:ext cx="10135370" cy="1223090"/>
          </a:xfrm>
          <a:prstGeom prst="rect">
            <a:avLst/>
          </a:prstGeom>
        </p:spPr>
        <p:txBody>
          <a:bodyPr vert="horz" lIns="91440" tIns="45720" rIns="91440" bIns="45720" rtlCol="0" anchor="t">
            <a:normAutofit/>
          </a:bodyPr>
          <a:lstStyle>
            <a:lvl1pPr marL="293688" indent="-282575" algn="l" defTabSz="914400" rtl="0" eaLnBrk="1" latinLnBrk="0" hangingPunct="1">
              <a:lnSpc>
                <a:spcPct val="125000"/>
              </a:lnSpc>
              <a:spcBef>
                <a:spcPts val="500"/>
              </a:spcBef>
              <a:spcAft>
                <a:spcPts val="500"/>
              </a:spcAft>
              <a:buClr>
                <a:srgbClr val="DF1930"/>
              </a:buClr>
              <a:buSzPct val="120000"/>
              <a:buFont typeface="Wingdings" panose="05000000000000000000" pitchFamily="2" charset="2"/>
              <a:buChar char="§"/>
              <a:tabLst/>
              <a:defRPr lang="en-US"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320040" algn="l" defTabSz="914400" rtl="0" eaLnBrk="1" latinLnBrk="0" hangingPunct="1">
              <a:lnSpc>
                <a:spcPct val="125000"/>
              </a:lnSpc>
              <a:spcBef>
                <a:spcPts val="0"/>
              </a:spcBef>
              <a:spcAft>
                <a:spcPts val="500"/>
              </a:spcAft>
              <a:buClr>
                <a:srgbClr val="1E3260"/>
              </a:buClr>
              <a:buSzPct val="80000"/>
              <a:buFont typeface="HiraginoSans-W3"/>
              <a:buChar char="▷"/>
              <a:tabLst/>
              <a:defRPr lang="en-US" sz="22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320040" algn="l" defTabSz="914400" rtl="0" eaLnBrk="1" latinLnBrk="0" hangingPunct="1">
              <a:lnSpc>
                <a:spcPct val="125000"/>
              </a:lnSpc>
              <a:spcBef>
                <a:spcPts val="0"/>
              </a:spcBef>
              <a:spcAft>
                <a:spcPts val="500"/>
              </a:spcAft>
              <a:buClr>
                <a:srgbClr val="00AEEF"/>
              </a:buClr>
              <a:buSzPct val="75000"/>
              <a:buFont typeface="LucidaGrande"/>
              <a:buChar char="►"/>
              <a:tabLst/>
              <a:defRPr lang="en-US"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320040" algn="l" defTabSz="914400" rtl="0" eaLnBrk="1" latinLnBrk="0" hangingPunct="1">
              <a:lnSpc>
                <a:spcPct val="125000"/>
              </a:lnSpc>
              <a:spcBef>
                <a:spcPts val="0"/>
              </a:spcBef>
              <a:spcAft>
                <a:spcPts val="500"/>
              </a:spcAft>
              <a:buClr>
                <a:srgbClr val="1E3260"/>
              </a:buClr>
              <a:buFont typeface="Arial" panose="020B0604020202020204" pitchFamily="34" charset="0"/>
              <a:buChar char="□"/>
              <a:tabLst/>
              <a:defRPr lang="en-US" sz="1800" kern="1200" dirty="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320040" algn="l" defTabSz="914400" rtl="0" eaLnBrk="1" latinLnBrk="0" hangingPunct="1">
              <a:lnSpc>
                <a:spcPct val="125000"/>
              </a:lnSpc>
              <a:spcBef>
                <a:spcPts val="0"/>
              </a:spcBef>
              <a:spcAft>
                <a:spcPts val="500"/>
              </a:spcAft>
              <a:buClr>
                <a:srgbClr val="F6921E"/>
              </a:buClr>
              <a:buSzPct val="110000"/>
              <a:buFont typeface="ArialUnicodeMS"/>
              <a:buChar char="■"/>
              <a:tabLst/>
              <a:defRPr lang="en-US" sz="1600" kern="1200" dirty="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370"/>
            <a:r>
              <a:rPr lang="en-US" dirty="0">
                <a:latin typeface="Arial"/>
                <a:cs typeface="Arial"/>
              </a:rPr>
              <a:t>Office of Civil Rights – Healthcare Breaches 87, 342, 468 as of October</a:t>
            </a:r>
          </a:p>
          <a:p>
            <a:pPr marL="10795" indent="0">
              <a:buNone/>
            </a:pPr>
            <a:r>
              <a:rPr lang="en-US" dirty="0"/>
              <a:t>    https://ocrportal.hhs.gov/ocr/breach/breach_report.jsf</a:t>
            </a:r>
          </a:p>
        </p:txBody>
      </p:sp>
      <p:sp>
        <p:nvSpPr>
          <p:cNvPr id="8" name="Oval 7">
            <a:extLst>
              <a:ext uri="{FF2B5EF4-FFF2-40B4-BE49-F238E27FC236}">
                <a16:creationId xmlns:a16="http://schemas.microsoft.com/office/drawing/2014/main" id="{6B82256A-F3F8-2304-D8F6-7B20A2C08401}"/>
              </a:ext>
            </a:extLst>
          </p:cNvPr>
          <p:cNvSpPr/>
          <p:nvPr/>
        </p:nvSpPr>
        <p:spPr>
          <a:xfrm>
            <a:off x="7464830" y="3515411"/>
            <a:ext cx="1338349" cy="274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E1B6CE-4E8A-6033-3F0D-4D5D912947BB}"/>
              </a:ext>
            </a:extLst>
          </p:cNvPr>
          <p:cNvSpPr/>
          <p:nvPr/>
        </p:nvSpPr>
        <p:spPr>
          <a:xfrm>
            <a:off x="6948055" y="4469560"/>
            <a:ext cx="1855124" cy="274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3D0DF3-5F03-3ABE-4E83-EB57B85D285D}"/>
              </a:ext>
            </a:extLst>
          </p:cNvPr>
          <p:cNvSpPr/>
          <p:nvPr/>
        </p:nvSpPr>
        <p:spPr>
          <a:xfrm>
            <a:off x="10232967" y="3515411"/>
            <a:ext cx="257695" cy="274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67B59B-76CC-5305-FEE3-8C6941EFBAFC}"/>
              </a:ext>
            </a:extLst>
          </p:cNvPr>
          <p:cNvSpPr/>
          <p:nvPr/>
        </p:nvSpPr>
        <p:spPr>
          <a:xfrm>
            <a:off x="11707071" y="4469665"/>
            <a:ext cx="257695" cy="274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par>
                          <p:cTn id="14" fill="hold">
                            <p:stCondLst>
                              <p:cond delay="1500"/>
                            </p:stCondLst>
                            <p:childTnLst>
                              <p:par>
                                <p:cTn id="15" presetID="10" presetClass="entr" presetSubtype="0"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3500"/>
                            </p:stCondLst>
                            <p:childTnLst>
                              <p:par>
                                <p:cTn id="23" presetID="10" presetClass="entr" presetSubtype="0"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1500"/>
                            </p:stCondLst>
                            <p:childTnLst>
                              <p:par>
                                <p:cTn id="36" presetID="10" presetClass="entr" presetSubtype="0" fill="hold" grpId="0" nodeType="after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ntr" presetSubtype="0" fill="hold" grpId="0" nodeType="afterEffect">
                                  <p:stCondLst>
                                    <p:cond delay="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6B49-CAAA-A34C-428D-C6F068B8EC35}"/>
              </a:ext>
            </a:extLst>
          </p:cNvPr>
          <p:cNvSpPr>
            <a:spLocks noGrp="1"/>
          </p:cNvSpPr>
          <p:nvPr>
            <p:ph type="title"/>
          </p:nvPr>
        </p:nvSpPr>
        <p:spPr>
          <a:xfrm>
            <a:off x="427950" y="319691"/>
            <a:ext cx="11209401" cy="606669"/>
          </a:xfrm>
        </p:spPr>
        <p:txBody>
          <a:bodyPr/>
          <a:lstStyle/>
          <a:p>
            <a:r>
              <a:rPr lang="en-US" dirty="0"/>
              <a:t>Active Cyber Threats (Constantly being targeted…)</a:t>
            </a:r>
          </a:p>
        </p:txBody>
      </p:sp>
      <p:sp>
        <p:nvSpPr>
          <p:cNvPr id="3" name="Content Placeholder 2">
            <a:extLst>
              <a:ext uri="{FF2B5EF4-FFF2-40B4-BE49-F238E27FC236}">
                <a16:creationId xmlns:a16="http://schemas.microsoft.com/office/drawing/2014/main" id="{7EF90885-E4CD-3187-DFC1-DC92FCC64D2A}"/>
              </a:ext>
            </a:extLst>
          </p:cNvPr>
          <p:cNvSpPr>
            <a:spLocks noGrp="1"/>
          </p:cNvSpPr>
          <p:nvPr>
            <p:ph idx="1"/>
          </p:nvPr>
        </p:nvSpPr>
        <p:spPr>
          <a:xfrm>
            <a:off x="2231136" y="4631847"/>
            <a:ext cx="8385048" cy="1256889"/>
          </a:xfrm>
        </p:spPr>
        <p:txBody>
          <a:bodyPr>
            <a:noAutofit/>
          </a:bodyPr>
          <a:lstStyle/>
          <a:p>
            <a:pPr>
              <a:spcAft>
                <a:spcPts val="0"/>
              </a:spcAft>
            </a:pPr>
            <a:r>
              <a:rPr lang="en-US" sz="2000" dirty="0"/>
              <a:t>80 known bad actor organizations targeting healthcare sector </a:t>
            </a:r>
          </a:p>
          <a:p>
            <a:pPr>
              <a:spcAft>
                <a:spcPts val="600"/>
              </a:spcAft>
            </a:pPr>
            <a:r>
              <a:rPr lang="en-US" sz="2000" dirty="0"/>
              <a:t>45 bad actor organizations targeting transportation providers</a:t>
            </a:r>
          </a:p>
        </p:txBody>
      </p:sp>
      <p:pic>
        <p:nvPicPr>
          <p:cNvPr id="11" name="Picture 10">
            <a:extLst>
              <a:ext uri="{FF2B5EF4-FFF2-40B4-BE49-F238E27FC236}">
                <a16:creationId xmlns:a16="http://schemas.microsoft.com/office/drawing/2014/main" id="{7A942615-3B22-9367-1387-D93063CE3716}"/>
              </a:ext>
            </a:extLst>
          </p:cNvPr>
          <p:cNvPicPr>
            <a:picLocks noChangeAspect="1"/>
          </p:cNvPicPr>
          <p:nvPr/>
        </p:nvPicPr>
        <p:blipFill>
          <a:blip r:embed="rId3"/>
          <a:stretch>
            <a:fillRect/>
          </a:stretch>
        </p:blipFill>
        <p:spPr>
          <a:xfrm>
            <a:off x="233193" y="1209675"/>
            <a:ext cx="5228852" cy="3086913"/>
          </a:xfrm>
          <a:prstGeom prst="rect">
            <a:avLst/>
          </a:prstGeom>
        </p:spPr>
      </p:pic>
      <p:pic>
        <p:nvPicPr>
          <p:cNvPr id="5" name="Picture 4">
            <a:extLst>
              <a:ext uri="{FF2B5EF4-FFF2-40B4-BE49-F238E27FC236}">
                <a16:creationId xmlns:a16="http://schemas.microsoft.com/office/drawing/2014/main" id="{80E8DF9B-18DD-7F9A-BE38-9E8A8214E77D}"/>
              </a:ext>
            </a:extLst>
          </p:cNvPr>
          <p:cNvPicPr>
            <a:picLocks noChangeAspect="1"/>
          </p:cNvPicPr>
          <p:nvPr/>
        </p:nvPicPr>
        <p:blipFill>
          <a:blip r:embed="rId4"/>
          <a:stretch>
            <a:fillRect/>
          </a:stretch>
        </p:blipFill>
        <p:spPr>
          <a:xfrm>
            <a:off x="5711415" y="1200531"/>
            <a:ext cx="6430272" cy="3096057"/>
          </a:xfrm>
          <a:prstGeom prst="rect">
            <a:avLst/>
          </a:prstGeom>
        </p:spPr>
      </p:pic>
    </p:spTree>
    <p:extLst>
      <p:ext uri="{BB962C8B-B14F-4D97-AF65-F5344CB8AC3E}">
        <p14:creationId xmlns:p14="http://schemas.microsoft.com/office/powerpoint/2010/main" val="20705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65C9-FBDD-D334-E230-0110FAD8C8DF}"/>
              </a:ext>
            </a:extLst>
          </p:cNvPr>
          <p:cNvSpPr>
            <a:spLocks noGrp="1"/>
          </p:cNvSpPr>
          <p:nvPr>
            <p:ph type="title"/>
          </p:nvPr>
        </p:nvSpPr>
        <p:spPr>
          <a:xfrm>
            <a:off x="515873" y="5336"/>
            <a:ext cx="11209401" cy="963085"/>
          </a:xfrm>
        </p:spPr>
        <p:txBody>
          <a:bodyPr/>
          <a:lstStyle/>
          <a:p>
            <a:r>
              <a:rPr lang="en-US" dirty="0"/>
              <a:t>Nation-State or Category Adversaries</a:t>
            </a:r>
          </a:p>
        </p:txBody>
      </p:sp>
      <p:sp>
        <p:nvSpPr>
          <p:cNvPr id="3" name="Content Placeholder 2">
            <a:extLst>
              <a:ext uri="{FF2B5EF4-FFF2-40B4-BE49-F238E27FC236}">
                <a16:creationId xmlns:a16="http://schemas.microsoft.com/office/drawing/2014/main" id="{7297932A-157C-8CF6-F820-F70695CC6574}"/>
              </a:ext>
            </a:extLst>
          </p:cNvPr>
          <p:cNvSpPr>
            <a:spLocks noGrp="1"/>
          </p:cNvSpPr>
          <p:nvPr>
            <p:ph idx="1"/>
          </p:nvPr>
        </p:nvSpPr>
        <p:spPr>
          <a:xfrm>
            <a:off x="515873" y="721158"/>
            <a:ext cx="11209401" cy="510567"/>
          </a:xfrm>
        </p:spPr>
        <p:txBody>
          <a:bodyPr/>
          <a:lstStyle/>
          <a:p>
            <a:pPr marL="11113" indent="0">
              <a:buNone/>
            </a:pPr>
            <a:r>
              <a:rPr lang="en-US" dirty="0"/>
              <a:t>Naming Conventions</a:t>
            </a:r>
            <a:endParaRPr lang="en-US" baseline="30000" dirty="0"/>
          </a:p>
        </p:txBody>
      </p:sp>
      <p:graphicFrame>
        <p:nvGraphicFramePr>
          <p:cNvPr id="4" name="Table 3">
            <a:extLst>
              <a:ext uri="{FF2B5EF4-FFF2-40B4-BE49-F238E27FC236}">
                <a16:creationId xmlns:a16="http://schemas.microsoft.com/office/drawing/2014/main" id="{686CF790-2F2F-018E-344B-C9695261E799}"/>
              </a:ext>
            </a:extLst>
          </p:cNvPr>
          <p:cNvGraphicFramePr>
            <a:graphicFrameLocks noGrp="1"/>
          </p:cNvGraphicFramePr>
          <p:nvPr>
            <p:extLst>
              <p:ext uri="{D42A27DB-BD31-4B8C-83A1-F6EECF244321}">
                <p14:modId xmlns:p14="http://schemas.microsoft.com/office/powerpoint/2010/main" val="4053642210"/>
              </p:ext>
            </p:extLst>
          </p:nvPr>
        </p:nvGraphicFramePr>
        <p:xfrm>
          <a:off x="879855" y="1414176"/>
          <a:ext cx="4894411" cy="4162241"/>
        </p:xfrm>
        <a:graphic>
          <a:graphicData uri="http://schemas.openxmlformats.org/drawingml/2006/table">
            <a:tbl>
              <a:tblPr firstRow="1" bandRow="1">
                <a:tableStyleId>{5C22544A-7EE6-4342-B048-85BDC9FD1C3A}</a:tableStyleId>
              </a:tblPr>
              <a:tblGrid>
                <a:gridCol w="1948838">
                  <a:extLst>
                    <a:ext uri="{9D8B030D-6E8A-4147-A177-3AD203B41FA5}">
                      <a16:colId xmlns:a16="http://schemas.microsoft.com/office/drawing/2014/main" val="3139711400"/>
                    </a:ext>
                  </a:extLst>
                </a:gridCol>
                <a:gridCol w="2945573">
                  <a:extLst>
                    <a:ext uri="{9D8B030D-6E8A-4147-A177-3AD203B41FA5}">
                      <a16:colId xmlns:a16="http://schemas.microsoft.com/office/drawing/2014/main" val="2429217222"/>
                    </a:ext>
                  </a:extLst>
                </a:gridCol>
              </a:tblGrid>
              <a:tr h="370840">
                <a:tc>
                  <a:txBody>
                    <a:bodyPr/>
                    <a:lstStyle/>
                    <a:p>
                      <a:pPr algn="ctr"/>
                      <a:r>
                        <a:rPr lang="en-US" dirty="0"/>
                        <a:t>Adversary</a:t>
                      </a:r>
                    </a:p>
                  </a:txBody>
                  <a:tcPr/>
                </a:tc>
                <a:tc>
                  <a:txBody>
                    <a:bodyPr/>
                    <a:lstStyle/>
                    <a:p>
                      <a:pPr algn="ctr"/>
                      <a:r>
                        <a:rPr lang="en-US" dirty="0"/>
                        <a:t>Nation- State or Category</a:t>
                      </a:r>
                    </a:p>
                  </a:txBody>
                  <a:tcPr/>
                </a:tc>
                <a:extLst>
                  <a:ext uri="{0D108BD9-81ED-4DB2-BD59-A6C34878D82A}">
                    <a16:rowId xmlns:a16="http://schemas.microsoft.com/office/drawing/2014/main" val="915516609"/>
                  </a:ext>
                </a:extLst>
              </a:tr>
              <a:tr h="460803">
                <a:tc>
                  <a:txBody>
                    <a:bodyPr/>
                    <a:lstStyle/>
                    <a:p>
                      <a:endParaRPr lang="en-US" dirty="0"/>
                    </a:p>
                  </a:txBody>
                  <a:tcPr>
                    <a:solidFill>
                      <a:srgbClr val="EC0000"/>
                    </a:solidFill>
                  </a:tcPr>
                </a:tc>
                <a:tc>
                  <a:txBody>
                    <a:bodyPr/>
                    <a:lstStyle/>
                    <a:p>
                      <a:r>
                        <a:rPr lang="en-US" dirty="0">
                          <a:solidFill>
                            <a:schemeClr val="bg1"/>
                          </a:solidFill>
                        </a:rPr>
                        <a:t>RUSSIA</a:t>
                      </a:r>
                    </a:p>
                  </a:txBody>
                  <a:tcPr anchor="ctr">
                    <a:solidFill>
                      <a:srgbClr val="EC0000"/>
                    </a:solidFill>
                  </a:tcPr>
                </a:tc>
                <a:extLst>
                  <a:ext uri="{0D108BD9-81ED-4DB2-BD59-A6C34878D82A}">
                    <a16:rowId xmlns:a16="http://schemas.microsoft.com/office/drawing/2014/main" val="884812453"/>
                  </a:ext>
                </a:extLst>
              </a:tr>
              <a:tr h="480568">
                <a:tc>
                  <a:txBody>
                    <a:bodyPr/>
                    <a:lstStyle/>
                    <a:p>
                      <a:endParaRPr lang="en-US" dirty="0"/>
                    </a:p>
                  </a:txBody>
                  <a:tcPr>
                    <a:solidFill>
                      <a:srgbClr val="EC0000"/>
                    </a:solidFill>
                  </a:tcPr>
                </a:tc>
                <a:tc>
                  <a:txBody>
                    <a:bodyPr/>
                    <a:lstStyle/>
                    <a:p>
                      <a:r>
                        <a:rPr lang="en-US" dirty="0">
                          <a:solidFill>
                            <a:schemeClr val="bg1"/>
                          </a:solidFill>
                        </a:rPr>
                        <a:t>VIETNAM</a:t>
                      </a:r>
                    </a:p>
                  </a:txBody>
                  <a:tcPr anchor="ctr">
                    <a:solidFill>
                      <a:srgbClr val="EC0000"/>
                    </a:solidFill>
                  </a:tcPr>
                </a:tc>
                <a:extLst>
                  <a:ext uri="{0D108BD9-81ED-4DB2-BD59-A6C34878D82A}">
                    <a16:rowId xmlns:a16="http://schemas.microsoft.com/office/drawing/2014/main" val="73313010"/>
                  </a:ext>
                </a:extLst>
              </a:tr>
              <a:tr h="470408">
                <a:tc>
                  <a:txBody>
                    <a:bodyPr/>
                    <a:lstStyle/>
                    <a:p>
                      <a:endParaRPr lang="en-US" dirty="0"/>
                    </a:p>
                  </a:txBody>
                  <a:tcPr>
                    <a:solidFill>
                      <a:srgbClr val="EC0000"/>
                    </a:solidFill>
                  </a:tcPr>
                </a:tc>
                <a:tc>
                  <a:txBody>
                    <a:bodyPr/>
                    <a:lstStyle/>
                    <a:p>
                      <a:r>
                        <a:rPr lang="en-US" dirty="0">
                          <a:solidFill>
                            <a:schemeClr val="bg1"/>
                          </a:solidFill>
                        </a:rPr>
                        <a:t>NORTH KOREA</a:t>
                      </a:r>
                    </a:p>
                  </a:txBody>
                  <a:tcPr anchor="ctr">
                    <a:solidFill>
                      <a:srgbClr val="EC0000"/>
                    </a:solidFill>
                  </a:tcPr>
                </a:tc>
                <a:extLst>
                  <a:ext uri="{0D108BD9-81ED-4DB2-BD59-A6C34878D82A}">
                    <a16:rowId xmlns:a16="http://schemas.microsoft.com/office/drawing/2014/main" val="553799775"/>
                  </a:ext>
                </a:extLst>
              </a:tr>
              <a:tr h="443803">
                <a:tc>
                  <a:txBody>
                    <a:bodyPr/>
                    <a:lstStyle/>
                    <a:p>
                      <a:endParaRPr lang="en-US" dirty="0"/>
                    </a:p>
                  </a:txBody>
                  <a:tcPr>
                    <a:solidFill>
                      <a:srgbClr val="EC0000"/>
                    </a:solidFill>
                  </a:tcPr>
                </a:tc>
                <a:tc>
                  <a:txBody>
                    <a:bodyPr/>
                    <a:lstStyle/>
                    <a:p>
                      <a:r>
                        <a:rPr lang="en-US" dirty="0">
                          <a:solidFill>
                            <a:schemeClr val="bg1"/>
                          </a:solidFill>
                        </a:rPr>
                        <a:t>REPUBLIC OF KOREA</a:t>
                      </a:r>
                    </a:p>
                  </a:txBody>
                  <a:tcPr anchor="ctr">
                    <a:solidFill>
                      <a:srgbClr val="EC0000"/>
                    </a:solidFill>
                  </a:tcPr>
                </a:tc>
                <a:extLst>
                  <a:ext uri="{0D108BD9-81ED-4DB2-BD59-A6C34878D82A}">
                    <a16:rowId xmlns:a16="http://schemas.microsoft.com/office/drawing/2014/main" val="3724137230"/>
                  </a:ext>
                </a:extLst>
              </a:tr>
              <a:tr h="530352">
                <a:tc>
                  <a:txBody>
                    <a:bodyPr/>
                    <a:lstStyle/>
                    <a:p>
                      <a:endParaRPr lang="en-US" dirty="0"/>
                    </a:p>
                  </a:txBody>
                  <a:tcPr>
                    <a:solidFill>
                      <a:srgbClr val="EC0000"/>
                    </a:solidFill>
                  </a:tcPr>
                </a:tc>
                <a:tc>
                  <a:txBody>
                    <a:bodyPr/>
                    <a:lstStyle/>
                    <a:p>
                      <a:r>
                        <a:rPr lang="en-US" dirty="0">
                          <a:solidFill>
                            <a:schemeClr val="bg1"/>
                          </a:solidFill>
                        </a:rPr>
                        <a:t>SYRIA</a:t>
                      </a:r>
                    </a:p>
                  </a:txBody>
                  <a:tcPr anchor="ctr">
                    <a:solidFill>
                      <a:srgbClr val="EC0000"/>
                    </a:solidFill>
                  </a:tcPr>
                </a:tc>
                <a:extLst>
                  <a:ext uri="{0D108BD9-81ED-4DB2-BD59-A6C34878D82A}">
                    <a16:rowId xmlns:a16="http://schemas.microsoft.com/office/drawing/2014/main" val="3687760329"/>
                  </a:ext>
                </a:extLst>
              </a:tr>
              <a:tr h="465667">
                <a:tc>
                  <a:txBody>
                    <a:bodyPr/>
                    <a:lstStyle/>
                    <a:p>
                      <a:endParaRPr lang="en-US" dirty="0"/>
                    </a:p>
                  </a:txBody>
                  <a:tcPr>
                    <a:solidFill>
                      <a:srgbClr val="EC0000"/>
                    </a:solidFill>
                  </a:tcPr>
                </a:tc>
                <a:tc>
                  <a:txBody>
                    <a:bodyPr/>
                    <a:lstStyle/>
                    <a:p>
                      <a:r>
                        <a:rPr lang="en-US" dirty="0">
                          <a:solidFill>
                            <a:schemeClr val="bg1"/>
                          </a:solidFill>
                        </a:rPr>
                        <a:t>HACTIVIST</a:t>
                      </a:r>
                    </a:p>
                  </a:txBody>
                  <a:tcPr anchor="ctr">
                    <a:solidFill>
                      <a:srgbClr val="EC0000"/>
                    </a:solidFill>
                  </a:tcPr>
                </a:tc>
                <a:extLst>
                  <a:ext uri="{0D108BD9-81ED-4DB2-BD59-A6C34878D82A}">
                    <a16:rowId xmlns:a16="http://schemas.microsoft.com/office/drawing/2014/main" val="934099606"/>
                  </a:ext>
                </a:extLst>
              </a:tr>
              <a:tr h="457200">
                <a:tc>
                  <a:txBody>
                    <a:bodyPr/>
                    <a:lstStyle/>
                    <a:p>
                      <a:endParaRPr lang="en-US"/>
                    </a:p>
                  </a:txBody>
                  <a:tcPr>
                    <a:solidFill>
                      <a:srgbClr val="EC0000"/>
                    </a:solidFill>
                  </a:tcPr>
                </a:tc>
                <a:tc>
                  <a:txBody>
                    <a:bodyPr/>
                    <a:lstStyle/>
                    <a:p>
                      <a:r>
                        <a:rPr lang="en-US" dirty="0">
                          <a:solidFill>
                            <a:schemeClr val="bg1"/>
                          </a:solidFill>
                        </a:rPr>
                        <a:t>IRAN</a:t>
                      </a:r>
                    </a:p>
                  </a:txBody>
                  <a:tcPr anchor="ctr">
                    <a:solidFill>
                      <a:srgbClr val="EC0000"/>
                    </a:solidFill>
                  </a:tcPr>
                </a:tc>
                <a:extLst>
                  <a:ext uri="{0D108BD9-81ED-4DB2-BD59-A6C34878D82A}">
                    <a16:rowId xmlns:a16="http://schemas.microsoft.com/office/drawing/2014/main" val="2013129703"/>
                  </a:ext>
                </a:extLst>
              </a:tr>
              <a:tr h="482600">
                <a:tc>
                  <a:txBody>
                    <a:bodyPr/>
                    <a:lstStyle/>
                    <a:p>
                      <a:endParaRPr lang="en-US" dirty="0"/>
                    </a:p>
                  </a:txBody>
                  <a:tcPr>
                    <a:solidFill>
                      <a:srgbClr val="EC0000"/>
                    </a:solidFill>
                  </a:tcPr>
                </a:tc>
                <a:tc>
                  <a:txBody>
                    <a:bodyPr/>
                    <a:lstStyle/>
                    <a:p>
                      <a:r>
                        <a:rPr lang="en-US" dirty="0">
                          <a:solidFill>
                            <a:schemeClr val="bg1"/>
                          </a:solidFill>
                        </a:rPr>
                        <a:t>PAKISTAN</a:t>
                      </a:r>
                    </a:p>
                  </a:txBody>
                  <a:tcPr anchor="ctr">
                    <a:solidFill>
                      <a:srgbClr val="EC0000"/>
                    </a:solidFill>
                  </a:tcPr>
                </a:tc>
                <a:extLst>
                  <a:ext uri="{0D108BD9-81ED-4DB2-BD59-A6C34878D82A}">
                    <a16:rowId xmlns:a16="http://schemas.microsoft.com/office/drawing/2014/main" val="3640934685"/>
                  </a:ext>
                </a:extLst>
              </a:tr>
            </a:tbl>
          </a:graphicData>
        </a:graphic>
      </p:graphicFrame>
      <p:pic>
        <p:nvPicPr>
          <p:cNvPr id="1026" name="Picture 2" descr="Shape">
            <a:extLst>
              <a:ext uri="{FF2B5EF4-FFF2-40B4-BE49-F238E27FC236}">
                <a16:creationId xmlns:a16="http://schemas.microsoft.com/office/drawing/2014/main" id="{673B56CE-75EF-2CC4-A12D-C2A39ADF6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90" y="1845228"/>
            <a:ext cx="3429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ext Box">
            <a:extLst>
              <a:ext uri="{FF2B5EF4-FFF2-40B4-BE49-F238E27FC236}">
                <a16:creationId xmlns:a16="http://schemas.microsoft.com/office/drawing/2014/main" id="{D3504241-BE34-97C5-DF59-62735181C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555" y="1909236"/>
            <a:ext cx="5048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hape">
            <a:extLst>
              <a:ext uri="{FF2B5EF4-FFF2-40B4-BE49-F238E27FC236}">
                <a16:creationId xmlns:a16="http://schemas.microsoft.com/office/drawing/2014/main" id="{D211BE87-E993-E67E-3FCD-DBD056B60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815" y="2321749"/>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xt Box">
            <a:extLst>
              <a:ext uri="{FF2B5EF4-FFF2-40B4-BE49-F238E27FC236}">
                <a16:creationId xmlns:a16="http://schemas.microsoft.com/office/drawing/2014/main" id="{62B6141F-755A-AE82-E9D9-AB5B5B14E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0555" y="2388424"/>
            <a:ext cx="76200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ape">
            <a:extLst>
              <a:ext uri="{FF2B5EF4-FFF2-40B4-BE49-F238E27FC236}">
                <a16:creationId xmlns:a16="http://schemas.microsoft.com/office/drawing/2014/main" id="{F541022D-9276-882A-4821-235860F8D9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439" y="2780233"/>
            <a:ext cx="276225"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ext Box">
            <a:extLst>
              <a:ext uri="{FF2B5EF4-FFF2-40B4-BE49-F238E27FC236}">
                <a16:creationId xmlns:a16="http://schemas.microsoft.com/office/drawing/2014/main" id="{1B4F4675-AC6F-0E46-4DD1-2BF632A80F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555" y="2836854"/>
            <a:ext cx="8667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C650A963-ABED-24E6-D2EF-4F9B960107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6697" y="3247905"/>
            <a:ext cx="230479" cy="3433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xt Box">
            <a:extLst>
              <a:ext uri="{FF2B5EF4-FFF2-40B4-BE49-F238E27FC236}">
                <a16:creationId xmlns:a16="http://schemas.microsoft.com/office/drawing/2014/main" id="{B404731D-1A87-6D49-2950-1B54CFDB04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0555" y="3331914"/>
            <a:ext cx="6191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7E5002C-6586-6876-F979-BFFA7F8FF2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5202" y="3723548"/>
            <a:ext cx="3048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Text Box">
            <a:extLst>
              <a:ext uri="{FF2B5EF4-FFF2-40B4-BE49-F238E27FC236}">
                <a16:creationId xmlns:a16="http://schemas.microsoft.com/office/drawing/2014/main" id="{3D1860EA-25D0-86EB-3392-46A9818084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5699" y="3807502"/>
            <a:ext cx="5524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hape">
            <a:extLst>
              <a:ext uri="{FF2B5EF4-FFF2-40B4-BE49-F238E27FC236}">
                <a16:creationId xmlns:a16="http://schemas.microsoft.com/office/drawing/2014/main" id="{50A8350B-37E8-48BF-F910-923FE3C242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3490" y="4237827"/>
            <a:ext cx="3048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ext Box">
            <a:extLst>
              <a:ext uri="{FF2B5EF4-FFF2-40B4-BE49-F238E27FC236}">
                <a16:creationId xmlns:a16="http://schemas.microsoft.com/office/drawing/2014/main" id="{CC8AD0D6-5BA7-50E0-DC51-DEE5945D06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3067" y="4254761"/>
            <a:ext cx="6762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F5B55C54-CB2B-EA97-E1B4-CBF1D87BAA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5469" y="4728350"/>
            <a:ext cx="3429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Text Box">
            <a:extLst>
              <a:ext uri="{FF2B5EF4-FFF2-40B4-BE49-F238E27FC236}">
                <a16:creationId xmlns:a16="http://schemas.microsoft.com/office/drawing/2014/main" id="{B99BE423-4917-C8DE-D76E-36F660129BF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5765" y="4753751"/>
            <a:ext cx="6286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Shape">
            <a:extLst>
              <a:ext uri="{FF2B5EF4-FFF2-40B4-BE49-F238E27FC236}">
                <a16:creationId xmlns:a16="http://schemas.microsoft.com/office/drawing/2014/main" id="{E5CB94B6-FDAA-CFB6-BC04-7F01B0F7307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45658" y="5176540"/>
            <a:ext cx="3714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ext Box">
            <a:extLst>
              <a:ext uri="{FF2B5EF4-FFF2-40B4-BE49-F238E27FC236}">
                <a16:creationId xmlns:a16="http://schemas.microsoft.com/office/drawing/2014/main" id="{B9038D5D-E50B-A869-C297-B2423C43F83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01355" y="5210408"/>
            <a:ext cx="790575" cy="22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3C3505AB-CDAA-5527-44CB-5D1A8C70D6EF}"/>
              </a:ext>
            </a:extLst>
          </p:cNvPr>
          <p:cNvGraphicFramePr>
            <a:graphicFrameLocks noGrp="1"/>
          </p:cNvGraphicFramePr>
          <p:nvPr>
            <p:extLst>
              <p:ext uri="{D42A27DB-BD31-4B8C-83A1-F6EECF244321}">
                <p14:modId xmlns:p14="http://schemas.microsoft.com/office/powerpoint/2010/main" val="838345859"/>
              </p:ext>
            </p:extLst>
          </p:nvPr>
        </p:nvGraphicFramePr>
        <p:xfrm>
          <a:off x="6120573" y="1414176"/>
          <a:ext cx="5038494" cy="3679641"/>
        </p:xfrm>
        <a:graphic>
          <a:graphicData uri="http://schemas.openxmlformats.org/drawingml/2006/table">
            <a:tbl>
              <a:tblPr firstRow="1" bandRow="1">
                <a:tableStyleId>{5C22544A-7EE6-4342-B048-85BDC9FD1C3A}</a:tableStyleId>
              </a:tblPr>
              <a:tblGrid>
                <a:gridCol w="2006209">
                  <a:extLst>
                    <a:ext uri="{9D8B030D-6E8A-4147-A177-3AD203B41FA5}">
                      <a16:colId xmlns:a16="http://schemas.microsoft.com/office/drawing/2014/main" val="3139711400"/>
                    </a:ext>
                  </a:extLst>
                </a:gridCol>
                <a:gridCol w="3032285">
                  <a:extLst>
                    <a:ext uri="{9D8B030D-6E8A-4147-A177-3AD203B41FA5}">
                      <a16:colId xmlns:a16="http://schemas.microsoft.com/office/drawing/2014/main" val="2429217222"/>
                    </a:ext>
                  </a:extLst>
                </a:gridCol>
              </a:tblGrid>
              <a:tr h="370840">
                <a:tc>
                  <a:txBody>
                    <a:bodyPr/>
                    <a:lstStyle/>
                    <a:p>
                      <a:pPr algn="ctr"/>
                      <a:r>
                        <a:rPr lang="en-US" dirty="0"/>
                        <a:t>Adversary</a:t>
                      </a:r>
                    </a:p>
                  </a:txBody>
                  <a:tcPr/>
                </a:tc>
                <a:tc>
                  <a:txBody>
                    <a:bodyPr/>
                    <a:lstStyle/>
                    <a:p>
                      <a:pPr algn="ctr"/>
                      <a:r>
                        <a:rPr lang="en-US" dirty="0"/>
                        <a:t>Nation- State or Category</a:t>
                      </a:r>
                    </a:p>
                  </a:txBody>
                  <a:tcPr/>
                </a:tc>
                <a:extLst>
                  <a:ext uri="{0D108BD9-81ED-4DB2-BD59-A6C34878D82A}">
                    <a16:rowId xmlns:a16="http://schemas.microsoft.com/office/drawing/2014/main" val="915516609"/>
                  </a:ext>
                </a:extLst>
              </a:tr>
              <a:tr h="460803">
                <a:tc>
                  <a:txBody>
                    <a:bodyPr/>
                    <a:lstStyle/>
                    <a:p>
                      <a:endParaRPr lang="en-US" dirty="0"/>
                    </a:p>
                  </a:txBody>
                  <a:tcPr>
                    <a:solidFill>
                      <a:srgbClr val="EC0000"/>
                    </a:solidFill>
                  </a:tcPr>
                </a:tc>
                <a:tc>
                  <a:txBody>
                    <a:bodyPr/>
                    <a:lstStyle/>
                    <a:p>
                      <a:r>
                        <a:rPr lang="en-US" dirty="0">
                          <a:solidFill>
                            <a:schemeClr val="bg1"/>
                          </a:solidFill>
                        </a:rPr>
                        <a:t>GEORGIA</a:t>
                      </a:r>
                    </a:p>
                  </a:txBody>
                  <a:tcPr anchor="ctr">
                    <a:solidFill>
                      <a:srgbClr val="EC0000"/>
                    </a:solidFill>
                  </a:tcPr>
                </a:tc>
                <a:extLst>
                  <a:ext uri="{0D108BD9-81ED-4DB2-BD59-A6C34878D82A}">
                    <a16:rowId xmlns:a16="http://schemas.microsoft.com/office/drawing/2014/main" val="884812453"/>
                  </a:ext>
                </a:extLst>
              </a:tr>
              <a:tr h="480568">
                <a:tc>
                  <a:txBody>
                    <a:bodyPr/>
                    <a:lstStyle/>
                    <a:p>
                      <a:endParaRPr lang="en-US" dirty="0"/>
                    </a:p>
                  </a:txBody>
                  <a:tcPr>
                    <a:solidFill>
                      <a:srgbClr val="EC0000"/>
                    </a:solidFill>
                  </a:tcPr>
                </a:tc>
                <a:tc>
                  <a:txBody>
                    <a:bodyPr/>
                    <a:lstStyle/>
                    <a:p>
                      <a:r>
                        <a:rPr lang="en-US" dirty="0">
                          <a:solidFill>
                            <a:schemeClr val="bg1"/>
                          </a:solidFill>
                        </a:rPr>
                        <a:t>COLUMBIA</a:t>
                      </a:r>
                    </a:p>
                  </a:txBody>
                  <a:tcPr anchor="ctr">
                    <a:solidFill>
                      <a:srgbClr val="EC0000"/>
                    </a:solidFill>
                  </a:tcPr>
                </a:tc>
                <a:extLst>
                  <a:ext uri="{0D108BD9-81ED-4DB2-BD59-A6C34878D82A}">
                    <a16:rowId xmlns:a16="http://schemas.microsoft.com/office/drawing/2014/main" val="73313010"/>
                  </a:ext>
                </a:extLst>
              </a:tr>
              <a:tr h="470408">
                <a:tc>
                  <a:txBody>
                    <a:bodyPr/>
                    <a:lstStyle/>
                    <a:p>
                      <a:endParaRPr lang="en-US" dirty="0"/>
                    </a:p>
                  </a:txBody>
                  <a:tcPr>
                    <a:solidFill>
                      <a:srgbClr val="EC0000"/>
                    </a:solidFill>
                  </a:tcPr>
                </a:tc>
                <a:tc>
                  <a:txBody>
                    <a:bodyPr/>
                    <a:lstStyle/>
                    <a:p>
                      <a:r>
                        <a:rPr lang="en-US" dirty="0">
                          <a:solidFill>
                            <a:schemeClr val="bg1"/>
                          </a:solidFill>
                        </a:rPr>
                        <a:t>PEOPLES REPUBLIC OF CHINA</a:t>
                      </a:r>
                    </a:p>
                  </a:txBody>
                  <a:tcPr anchor="ctr">
                    <a:solidFill>
                      <a:srgbClr val="EC0000"/>
                    </a:solidFill>
                  </a:tcPr>
                </a:tc>
                <a:extLst>
                  <a:ext uri="{0D108BD9-81ED-4DB2-BD59-A6C34878D82A}">
                    <a16:rowId xmlns:a16="http://schemas.microsoft.com/office/drawing/2014/main" val="553799775"/>
                  </a:ext>
                </a:extLst>
              </a:tr>
              <a:tr h="443803">
                <a:tc>
                  <a:txBody>
                    <a:bodyPr/>
                    <a:lstStyle/>
                    <a:p>
                      <a:endParaRPr lang="en-US" dirty="0"/>
                    </a:p>
                  </a:txBody>
                  <a:tcPr>
                    <a:solidFill>
                      <a:srgbClr val="EC0000"/>
                    </a:solidFill>
                  </a:tcPr>
                </a:tc>
                <a:tc>
                  <a:txBody>
                    <a:bodyPr/>
                    <a:lstStyle/>
                    <a:p>
                      <a:r>
                        <a:rPr lang="en-US" dirty="0">
                          <a:solidFill>
                            <a:schemeClr val="bg1"/>
                          </a:solidFill>
                        </a:rPr>
                        <a:t>EGYPT</a:t>
                      </a:r>
                    </a:p>
                  </a:txBody>
                  <a:tcPr anchor="ctr">
                    <a:solidFill>
                      <a:srgbClr val="EC0000"/>
                    </a:solidFill>
                  </a:tcPr>
                </a:tc>
                <a:extLst>
                  <a:ext uri="{0D108BD9-81ED-4DB2-BD59-A6C34878D82A}">
                    <a16:rowId xmlns:a16="http://schemas.microsoft.com/office/drawing/2014/main" val="3724137230"/>
                  </a:ext>
                </a:extLst>
              </a:tr>
              <a:tr h="530352">
                <a:tc>
                  <a:txBody>
                    <a:bodyPr/>
                    <a:lstStyle/>
                    <a:p>
                      <a:endParaRPr lang="en-US" dirty="0"/>
                    </a:p>
                  </a:txBody>
                  <a:tcPr>
                    <a:solidFill>
                      <a:srgbClr val="EC0000"/>
                    </a:solidFill>
                  </a:tcPr>
                </a:tc>
                <a:tc>
                  <a:txBody>
                    <a:bodyPr/>
                    <a:lstStyle/>
                    <a:p>
                      <a:r>
                        <a:rPr lang="en-US" dirty="0">
                          <a:solidFill>
                            <a:schemeClr val="bg1"/>
                          </a:solidFill>
                        </a:rPr>
                        <a:t>ECRIME</a:t>
                      </a:r>
                    </a:p>
                  </a:txBody>
                  <a:tcPr anchor="ctr">
                    <a:solidFill>
                      <a:srgbClr val="EC0000"/>
                    </a:solidFill>
                  </a:tcPr>
                </a:tc>
                <a:extLst>
                  <a:ext uri="{0D108BD9-81ED-4DB2-BD59-A6C34878D82A}">
                    <a16:rowId xmlns:a16="http://schemas.microsoft.com/office/drawing/2014/main" val="3687760329"/>
                  </a:ext>
                </a:extLst>
              </a:tr>
              <a:tr h="465667">
                <a:tc>
                  <a:txBody>
                    <a:bodyPr/>
                    <a:lstStyle/>
                    <a:p>
                      <a:endParaRPr lang="en-US" dirty="0"/>
                    </a:p>
                  </a:txBody>
                  <a:tcPr>
                    <a:solidFill>
                      <a:srgbClr val="EC0000"/>
                    </a:solidFill>
                  </a:tcPr>
                </a:tc>
                <a:tc>
                  <a:txBody>
                    <a:bodyPr/>
                    <a:lstStyle/>
                    <a:p>
                      <a:r>
                        <a:rPr lang="en-US" dirty="0">
                          <a:solidFill>
                            <a:schemeClr val="bg1"/>
                          </a:solidFill>
                        </a:rPr>
                        <a:t>INDIA</a:t>
                      </a:r>
                    </a:p>
                  </a:txBody>
                  <a:tcPr anchor="ctr">
                    <a:solidFill>
                      <a:srgbClr val="EC0000"/>
                    </a:solidFill>
                  </a:tcPr>
                </a:tc>
                <a:extLst>
                  <a:ext uri="{0D108BD9-81ED-4DB2-BD59-A6C34878D82A}">
                    <a16:rowId xmlns:a16="http://schemas.microsoft.com/office/drawing/2014/main" val="934099606"/>
                  </a:ext>
                </a:extLst>
              </a:tr>
              <a:tr h="457200">
                <a:tc>
                  <a:txBody>
                    <a:bodyPr/>
                    <a:lstStyle/>
                    <a:p>
                      <a:endParaRPr lang="en-US" dirty="0"/>
                    </a:p>
                  </a:txBody>
                  <a:tcPr>
                    <a:solidFill>
                      <a:srgbClr val="EC0000"/>
                    </a:solidFill>
                  </a:tcPr>
                </a:tc>
                <a:tc>
                  <a:txBody>
                    <a:bodyPr/>
                    <a:lstStyle/>
                    <a:p>
                      <a:r>
                        <a:rPr lang="en-US" dirty="0">
                          <a:solidFill>
                            <a:schemeClr val="bg1"/>
                          </a:solidFill>
                        </a:rPr>
                        <a:t>TURKEY</a:t>
                      </a:r>
                    </a:p>
                  </a:txBody>
                  <a:tcPr anchor="ctr">
                    <a:solidFill>
                      <a:srgbClr val="EC0000"/>
                    </a:solidFill>
                  </a:tcPr>
                </a:tc>
                <a:extLst>
                  <a:ext uri="{0D108BD9-81ED-4DB2-BD59-A6C34878D82A}">
                    <a16:rowId xmlns:a16="http://schemas.microsoft.com/office/drawing/2014/main" val="2013129703"/>
                  </a:ext>
                </a:extLst>
              </a:tr>
            </a:tbl>
          </a:graphicData>
        </a:graphic>
      </p:graphicFrame>
      <p:pic>
        <p:nvPicPr>
          <p:cNvPr id="1050" name="Picture 26" descr="Shape">
            <a:extLst>
              <a:ext uri="{FF2B5EF4-FFF2-40B4-BE49-F238E27FC236}">
                <a16:creationId xmlns:a16="http://schemas.microsoft.com/office/drawing/2014/main" id="{6CCAE962-3174-BDD3-A171-04528DE84F6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96365" y="1845228"/>
            <a:ext cx="3810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Text Box">
            <a:extLst>
              <a:ext uri="{FF2B5EF4-FFF2-40B4-BE49-F238E27FC236}">
                <a16:creationId xmlns:a16="http://schemas.microsoft.com/office/drawing/2014/main" id="{203BF6BC-6445-8F28-1CB3-F2B700AEF01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4515" y="1904497"/>
            <a:ext cx="485776"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BA4A3E50-710A-07B3-FEC2-91FA608A7A9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43895" y="2349415"/>
            <a:ext cx="3429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ext Box">
            <a:extLst>
              <a:ext uri="{FF2B5EF4-FFF2-40B4-BE49-F238E27FC236}">
                <a16:creationId xmlns:a16="http://schemas.microsoft.com/office/drawing/2014/main" id="{301594AF-1F99-CBF6-68A9-AA9B731E80F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34515" y="2383283"/>
            <a:ext cx="714376"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D3B158AD-5BE8-E0D9-4250-C5DB209DE33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43895" y="2794334"/>
            <a:ext cx="3524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Text Box">
            <a:extLst>
              <a:ext uri="{FF2B5EF4-FFF2-40B4-BE49-F238E27FC236}">
                <a16:creationId xmlns:a16="http://schemas.microsoft.com/office/drawing/2014/main" id="{B5D5FC07-C93B-D8CC-64FD-C23A1AC7B45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66170" y="2845136"/>
            <a:ext cx="609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a:extLst>
              <a:ext uri="{FF2B5EF4-FFF2-40B4-BE49-F238E27FC236}">
                <a16:creationId xmlns:a16="http://schemas.microsoft.com/office/drawing/2014/main" id="{8E4D3A64-A43B-9278-DD95-466F93A6D23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53515" y="3256187"/>
            <a:ext cx="3810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Text Box">
            <a:extLst>
              <a:ext uri="{FF2B5EF4-FFF2-40B4-BE49-F238E27FC236}">
                <a16:creationId xmlns:a16="http://schemas.microsoft.com/office/drawing/2014/main" id="{23EE8369-7FD7-1FFC-47BC-E2947F0ABA6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50389" y="3298522"/>
            <a:ext cx="647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Shape">
            <a:extLst>
              <a:ext uri="{FF2B5EF4-FFF2-40B4-BE49-F238E27FC236}">
                <a16:creationId xmlns:a16="http://schemas.microsoft.com/office/drawing/2014/main" id="{6C2C16C4-749B-31E0-6038-EE828CDB641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73621" y="3760375"/>
            <a:ext cx="3429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Text Box">
            <a:extLst>
              <a:ext uri="{FF2B5EF4-FFF2-40B4-BE49-F238E27FC236}">
                <a16:creationId xmlns:a16="http://schemas.microsoft.com/office/drawing/2014/main" id="{BB7AF889-C8E0-A002-EA71-E169C7FEDEF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60969" y="3802710"/>
            <a:ext cx="638176"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Shape">
            <a:extLst>
              <a:ext uri="{FF2B5EF4-FFF2-40B4-BE49-F238E27FC236}">
                <a16:creationId xmlns:a16="http://schemas.microsoft.com/office/drawing/2014/main" id="{2E0CBE37-824D-8413-1C01-D6EAB96E80D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59435" y="4248024"/>
            <a:ext cx="3810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Text Box">
            <a:extLst>
              <a:ext uri="{FF2B5EF4-FFF2-40B4-BE49-F238E27FC236}">
                <a16:creationId xmlns:a16="http://schemas.microsoft.com/office/drawing/2014/main" id="{EF36A303-0510-D734-484E-68F48FA206D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71459" y="4290359"/>
            <a:ext cx="561976"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Shape">
            <a:extLst>
              <a:ext uri="{FF2B5EF4-FFF2-40B4-BE49-F238E27FC236}">
                <a16:creationId xmlns:a16="http://schemas.microsoft.com/office/drawing/2014/main" id="{D218E97E-BB46-70EF-59CE-E044C33E26B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65005" y="4669331"/>
            <a:ext cx="381000" cy="419101"/>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Text Box">
            <a:extLst>
              <a:ext uri="{FF2B5EF4-FFF2-40B4-BE49-F238E27FC236}">
                <a16:creationId xmlns:a16="http://schemas.microsoft.com/office/drawing/2014/main" id="{332463E0-4155-F9E5-DCCC-69C9B0F15EE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98544" y="4745283"/>
            <a:ext cx="552450" cy="228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408BB6-87E6-85BE-AB01-91431DD01071}"/>
              </a:ext>
            </a:extLst>
          </p:cNvPr>
          <p:cNvSpPr txBox="1"/>
          <p:nvPr/>
        </p:nvSpPr>
        <p:spPr>
          <a:xfrm>
            <a:off x="6096000" y="5157314"/>
            <a:ext cx="4687106" cy="523220"/>
          </a:xfrm>
          <a:prstGeom prst="rect">
            <a:avLst/>
          </a:prstGeom>
          <a:noFill/>
        </p:spPr>
        <p:txBody>
          <a:bodyPr wrap="square" rtlCol="0">
            <a:spAutoFit/>
          </a:bodyPr>
          <a:lstStyle/>
          <a:p>
            <a:r>
              <a:rPr lang="en-US" sz="1400" dirty="0"/>
              <a:t>CrowdStrike (2024) 2024 Global Threat Report. https://www.crowdstrike.com/global-threat-report </a:t>
            </a:r>
          </a:p>
        </p:txBody>
      </p:sp>
    </p:spTree>
    <p:extLst>
      <p:ext uri="{BB962C8B-B14F-4D97-AF65-F5344CB8AC3E}">
        <p14:creationId xmlns:p14="http://schemas.microsoft.com/office/powerpoint/2010/main" val="29918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770F65-C47E-C827-77C5-BAF45110171D}"/>
              </a:ext>
            </a:extLst>
          </p:cNvPr>
          <p:cNvSpPr>
            <a:spLocks noGrp="1"/>
          </p:cNvSpPr>
          <p:nvPr>
            <p:ph type="body" sz="quarter" idx="13"/>
          </p:nvPr>
        </p:nvSpPr>
        <p:spPr/>
        <p:txBody>
          <a:bodyPr/>
          <a:lstStyle/>
          <a:p>
            <a:r>
              <a:rPr lang="en-US" dirty="0"/>
              <a:t>Artificial Intelligence</a:t>
            </a:r>
          </a:p>
        </p:txBody>
      </p:sp>
      <p:sp>
        <p:nvSpPr>
          <p:cNvPr id="5" name="Text Placeholder 4">
            <a:extLst>
              <a:ext uri="{FF2B5EF4-FFF2-40B4-BE49-F238E27FC236}">
                <a16:creationId xmlns:a16="http://schemas.microsoft.com/office/drawing/2014/main" id="{2AF70066-C5B1-8B9D-850A-CE561536BB3B}"/>
              </a:ext>
            </a:extLst>
          </p:cNvPr>
          <p:cNvSpPr>
            <a:spLocks noGrp="1"/>
          </p:cNvSpPr>
          <p:nvPr>
            <p:ph type="body" sz="quarter" idx="14"/>
          </p:nvPr>
        </p:nvSpPr>
        <p:spPr/>
        <p:txBody>
          <a:bodyPr/>
          <a:lstStyle/>
          <a:p>
            <a:r>
              <a:rPr lang="en-US" dirty="0"/>
              <a:t>Cybersecurity Impacts</a:t>
            </a:r>
          </a:p>
        </p:txBody>
      </p:sp>
    </p:spTree>
    <p:extLst>
      <p:ext uri="{BB962C8B-B14F-4D97-AF65-F5344CB8AC3E}">
        <p14:creationId xmlns:p14="http://schemas.microsoft.com/office/powerpoint/2010/main" val="358052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93AAC-BAEA-768E-1AEF-39AC88BA0049}"/>
              </a:ext>
            </a:extLst>
          </p:cNvPr>
          <p:cNvSpPr>
            <a:spLocks noGrp="1"/>
          </p:cNvSpPr>
          <p:nvPr>
            <p:ph idx="1"/>
          </p:nvPr>
        </p:nvSpPr>
        <p:spPr>
          <a:xfrm>
            <a:off x="524889" y="826117"/>
            <a:ext cx="11209401" cy="4387623"/>
          </a:xfrm>
        </p:spPr>
        <p:txBody>
          <a:bodyPr/>
          <a:lstStyle/>
          <a:p>
            <a:r>
              <a:rPr lang="en-US" dirty="0"/>
              <a:t>History – Not new, just new to you…</a:t>
            </a:r>
          </a:p>
          <a:p>
            <a:endParaRPr lang="en-US" dirty="0"/>
          </a:p>
          <a:p>
            <a:endParaRPr lang="en-US" dirty="0"/>
          </a:p>
          <a:p>
            <a:endParaRPr lang="en-US" dirty="0"/>
          </a:p>
          <a:p>
            <a:endParaRPr lang="en-US" dirty="0"/>
          </a:p>
          <a:p>
            <a:endParaRPr lang="en-US" dirty="0"/>
          </a:p>
          <a:p>
            <a:endParaRPr lang="en-US" dirty="0"/>
          </a:p>
          <a:p>
            <a:r>
              <a:rPr lang="en-US" dirty="0"/>
              <a:t>Enhances Productivity </a:t>
            </a:r>
          </a:p>
          <a:p>
            <a:r>
              <a:rPr lang="en-US" dirty="0"/>
              <a:t>Enhances Cyberattacks</a:t>
            </a:r>
          </a:p>
        </p:txBody>
      </p:sp>
      <p:grpSp>
        <p:nvGrpSpPr>
          <p:cNvPr id="10" name="Group 9">
            <a:extLst>
              <a:ext uri="{FF2B5EF4-FFF2-40B4-BE49-F238E27FC236}">
                <a16:creationId xmlns:a16="http://schemas.microsoft.com/office/drawing/2014/main" id="{29F13174-1B38-6642-A5CB-7CEEA1BE9BA9}"/>
              </a:ext>
            </a:extLst>
          </p:cNvPr>
          <p:cNvGrpSpPr/>
          <p:nvPr/>
        </p:nvGrpSpPr>
        <p:grpSpPr>
          <a:xfrm>
            <a:off x="515873" y="1644260"/>
            <a:ext cx="6294740" cy="2980588"/>
            <a:chOff x="4742967" y="1361030"/>
            <a:chExt cx="7200380" cy="3339786"/>
          </a:xfrm>
        </p:grpSpPr>
        <p:grpSp>
          <p:nvGrpSpPr>
            <p:cNvPr id="7" name="Group 6">
              <a:extLst>
                <a:ext uri="{FF2B5EF4-FFF2-40B4-BE49-F238E27FC236}">
                  <a16:creationId xmlns:a16="http://schemas.microsoft.com/office/drawing/2014/main" id="{E026B86D-08E6-F2A2-238D-4DE3D83EAB57}"/>
                </a:ext>
              </a:extLst>
            </p:cNvPr>
            <p:cNvGrpSpPr/>
            <p:nvPr/>
          </p:nvGrpSpPr>
          <p:grpSpPr>
            <a:xfrm>
              <a:off x="4742967" y="1361030"/>
              <a:ext cx="7200380" cy="3339786"/>
              <a:chOff x="4524894" y="2186471"/>
              <a:chExt cx="7200380" cy="3339786"/>
            </a:xfrm>
          </p:grpSpPr>
          <p:pic>
            <p:nvPicPr>
              <p:cNvPr id="5" name="Picture 4">
                <a:extLst>
                  <a:ext uri="{FF2B5EF4-FFF2-40B4-BE49-F238E27FC236}">
                    <a16:creationId xmlns:a16="http://schemas.microsoft.com/office/drawing/2014/main" id="{03CA17C7-25FA-1838-10C9-286AA4DE3FF1}"/>
                  </a:ext>
                </a:extLst>
              </p:cNvPr>
              <p:cNvPicPr>
                <a:picLocks noChangeAspect="1"/>
              </p:cNvPicPr>
              <p:nvPr/>
            </p:nvPicPr>
            <p:blipFill>
              <a:blip r:embed="rId3"/>
              <a:stretch>
                <a:fillRect/>
              </a:stretch>
            </p:blipFill>
            <p:spPr>
              <a:xfrm>
                <a:off x="4524894" y="2186471"/>
                <a:ext cx="7200380" cy="3339786"/>
              </a:xfrm>
              <a:prstGeom prst="rect">
                <a:avLst/>
              </a:prstGeom>
            </p:spPr>
          </p:pic>
          <p:sp>
            <p:nvSpPr>
              <p:cNvPr id="6" name="TextBox 5">
                <a:extLst>
                  <a:ext uri="{FF2B5EF4-FFF2-40B4-BE49-F238E27FC236}">
                    <a16:creationId xmlns:a16="http://schemas.microsoft.com/office/drawing/2014/main" id="{8133F7F7-ED38-C40E-33A4-B0FD484BB2B4}"/>
                  </a:ext>
                </a:extLst>
              </p:cNvPr>
              <p:cNvSpPr txBox="1"/>
              <p:nvPr/>
            </p:nvSpPr>
            <p:spPr>
              <a:xfrm>
                <a:off x="5670885" y="2249103"/>
                <a:ext cx="176463" cy="458697"/>
              </a:xfrm>
              <a:prstGeom prst="rect">
                <a:avLst/>
              </a:prstGeom>
              <a:solidFill>
                <a:schemeClr val="bg1"/>
              </a:solidFill>
              <a:ln>
                <a:noFill/>
              </a:ln>
            </p:spPr>
            <p:txBody>
              <a:bodyPr wrap="square" rtlCol="0">
                <a:spAutoFit/>
              </a:bodyPr>
              <a:lstStyle/>
              <a:p>
                <a:endParaRPr lang="en-US" dirty="0"/>
              </a:p>
            </p:txBody>
          </p:sp>
        </p:grpSp>
        <p:sp>
          <p:nvSpPr>
            <p:cNvPr id="8" name="TextBox 7">
              <a:extLst>
                <a:ext uri="{FF2B5EF4-FFF2-40B4-BE49-F238E27FC236}">
                  <a16:creationId xmlns:a16="http://schemas.microsoft.com/office/drawing/2014/main" id="{2F0D7D13-B767-4CEC-1000-FDD86F43A1B4}"/>
                </a:ext>
              </a:extLst>
            </p:cNvPr>
            <p:cNvSpPr txBox="1"/>
            <p:nvPr/>
          </p:nvSpPr>
          <p:spPr>
            <a:xfrm>
              <a:off x="8254925" y="1452198"/>
              <a:ext cx="176463" cy="458697"/>
            </a:xfrm>
            <a:prstGeom prst="rect">
              <a:avLst/>
            </a:prstGeom>
            <a:solidFill>
              <a:schemeClr val="bg1"/>
            </a:solidFill>
            <a:ln>
              <a:no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8C30BCAF-1C7C-0833-2D9B-986A9CDCAB0D}"/>
                </a:ext>
              </a:extLst>
            </p:cNvPr>
            <p:cNvSpPr txBox="1"/>
            <p:nvPr/>
          </p:nvSpPr>
          <p:spPr>
            <a:xfrm>
              <a:off x="10620892" y="1452198"/>
              <a:ext cx="176463" cy="458697"/>
            </a:xfrm>
            <a:prstGeom prst="rect">
              <a:avLst/>
            </a:prstGeom>
            <a:solidFill>
              <a:schemeClr val="bg1"/>
            </a:solidFill>
            <a:ln>
              <a:noFill/>
            </a:ln>
          </p:spPr>
          <p:txBody>
            <a:bodyPr wrap="square" rtlCol="0">
              <a:spAutoFit/>
            </a:bodyPr>
            <a:lstStyle/>
            <a:p>
              <a:endParaRPr lang="en-US" dirty="0"/>
            </a:p>
          </p:txBody>
        </p:sp>
      </p:grpSp>
      <p:sp>
        <p:nvSpPr>
          <p:cNvPr id="11" name="Title 10">
            <a:extLst>
              <a:ext uri="{FF2B5EF4-FFF2-40B4-BE49-F238E27FC236}">
                <a16:creationId xmlns:a16="http://schemas.microsoft.com/office/drawing/2014/main" id="{673B093E-225C-5D64-DC14-86A22382E5AD}"/>
              </a:ext>
            </a:extLst>
          </p:cNvPr>
          <p:cNvSpPr>
            <a:spLocks noGrp="1"/>
          </p:cNvSpPr>
          <p:nvPr>
            <p:ph type="title"/>
          </p:nvPr>
        </p:nvSpPr>
        <p:spPr>
          <a:xfrm>
            <a:off x="515873" y="5336"/>
            <a:ext cx="11209401" cy="963085"/>
          </a:xfrm>
        </p:spPr>
        <p:txBody>
          <a:bodyPr/>
          <a:lstStyle/>
          <a:p>
            <a:r>
              <a:rPr lang="en-US" dirty="0"/>
              <a:t>Generative AI</a:t>
            </a:r>
          </a:p>
        </p:txBody>
      </p:sp>
      <p:pic>
        <p:nvPicPr>
          <p:cNvPr id="15" name="Picture 14">
            <a:extLst>
              <a:ext uri="{FF2B5EF4-FFF2-40B4-BE49-F238E27FC236}">
                <a16:creationId xmlns:a16="http://schemas.microsoft.com/office/drawing/2014/main" id="{7EA896DB-3F9E-1526-7055-1B16FEE5EE76}"/>
              </a:ext>
            </a:extLst>
          </p:cNvPr>
          <p:cNvPicPr>
            <a:picLocks noChangeAspect="1"/>
          </p:cNvPicPr>
          <p:nvPr/>
        </p:nvPicPr>
        <p:blipFill>
          <a:blip r:embed="rId4"/>
          <a:stretch>
            <a:fillRect/>
          </a:stretch>
        </p:blipFill>
        <p:spPr>
          <a:xfrm>
            <a:off x="7235167" y="1705431"/>
            <a:ext cx="4768005" cy="3447138"/>
          </a:xfrm>
          <a:prstGeom prst="rect">
            <a:avLst/>
          </a:prstGeom>
        </p:spPr>
      </p:pic>
      <p:sp>
        <p:nvSpPr>
          <p:cNvPr id="2" name="Speech Bubble: Rectangle with Corners Rounded 1">
            <a:extLst>
              <a:ext uri="{FF2B5EF4-FFF2-40B4-BE49-F238E27FC236}">
                <a16:creationId xmlns:a16="http://schemas.microsoft.com/office/drawing/2014/main" id="{52718D67-0FE2-74D3-05A7-4EB0F8BD9AA0}"/>
              </a:ext>
            </a:extLst>
          </p:cNvPr>
          <p:cNvSpPr/>
          <p:nvPr/>
        </p:nvSpPr>
        <p:spPr>
          <a:xfrm>
            <a:off x="10131930" y="1561847"/>
            <a:ext cx="2026914" cy="1086264"/>
          </a:xfrm>
          <a:prstGeom prst="wedgeRoundRectCallout">
            <a:avLst>
              <a:gd name="adj1" fmla="val -62513"/>
              <a:gd name="adj2" fmla="val 1009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E25C0FF-71B3-6C58-BB54-993929DCCC99}"/>
              </a:ext>
            </a:extLst>
          </p:cNvPr>
          <p:cNvSpPr txBox="1"/>
          <p:nvPr/>
        </p:nvSpPr>
        <p:spPr>
          <a:xfrm>
            <a:off x="10604591" y="2158971"/>
            <a:ext cx="1578644"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DANGER!</a:t>
            </a:r>
          </a:p>
        </p:txBody>
      </p:sp>
      <p:sp>
        <p:nvSpPr>
          <p:cNvPr id="16" name="TextBox 15">
            <a:extLst>
              <a:ext uri="{FF2B5EF4-FFF2-40B4-BE49-F238E27FC236}">
                <a16:creationId xmlns:a16="http://schemas.microsoft.com/office/drawing/2014/main" id="{8A432A36-D226-CF73-DE78-E40A2DDB7D4D}"/>
              </a:ext>
            </a:extLst>
          </p:cNvPr>
          <p:cNvSpPr txBox="1"/>
          <p:nvPr/>
        </p:nvSpPr>
        <p:spPr>
          <a:xfrm>
            <a:off x="10152969" y="1582377"/>
            <a:ext cx="1880007" cy="646331"/>
          </a:xfrm>
          <a:prstGeom prst="rect">
            <a:avLst/>
          </a:prstGeom>
          <a:noFill/>
        </p:spPr>
        <p:txBody>
          <a:bodyPr wrap="square" rtlCol="0">
            <a:spAutoFit/>
          </a:bodyPr>
          <a:lstStyle/>
          <a:p>
            <a:r>
              <a:rPr lang="en-US" dirty="0">
                <a:solidFill>
                  <a:srgbClr val="FFC000"/>
                </a:solidFill>
                <a:latin typeface="Comic Sans MS" panose="030F0702030302020204" pitchFamily="66" charset="0"/>
              </a:rPr>
              <a:t>DANGER WILL ROBINSON!</a:t>
            </a:r>
          </a:p>
        </p:txBody>
      </p:sp>
    </p:spTree>
    <p:extLst>
      <p:ext uri="{BB962C8B-B14F-4D97-AF65-F5344CB8AC3E}">
        <p14:creationId xmlns:p14="http://schemas.microsoft.com/office/powerpoint/2010/main" val="323790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1000"/>
                                        <p:tgtEl>
                                          <p:spTgt spid="15"/>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1500"/>
                            </p:stCondLst>
                            <p:childTnLst>
                              <p:par>
                                <p:cTn id="28" presetID="10" presetClass="entr" presetSubtype="0" repeatCount="2000"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1000"/>
                                        <p:tgtEl>
                                          <p:spTgt spid="16">
                                            <p:txEl>
                                              <p:pRg st="0" end="0"/>
                                            </p:txEl>
                                          </p:spTgt>
                                        </p:tgtEl>
                                      </p:cBhvr>
                                    </p:animEffect>
                                  </p:childTnLst>
                                </p:cTn>
                              </p:par>
                            </p:childTnLst>
                          </p:cTn>
                        </p:par>
                        <p:par>
                          <p:cTn id="31" fill="hold">
                            <p:stCondLst>
                              <p:cond delay="3500"/>
                            </p:stCondLst>
                            <p:childTnLst>
                              <p:par>
                                <p:cTn id="32" presetID="10" presetClass="entr" presetSubtype="0" repeatCount="300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17" grpId="0"/>
    </p:bldLst>
  </p:timing>
</p:sld>
</file>

<file path=ppt/theme/theme1.xml><?xml version="1.0" encoding="utf-8"?>
<a:theme xmlns:a="http://schemas.openxmlformats.org/drawingml/2006/main" name="GMR Theme">
  <a:themeElements>
    <a:clrScheme name="GMR Theme">
      <a:dk1>
        <a:srgbClr val="595959"/>
      </a:dk1>
      <a:lt1>
        <a:sysClr val="window" lastClr="FFFFFF"/>
      </a:lt1>
      <a:dk2>
        <a:srgbClr val="1E3260"/>
      </a:dk2>
      <a:lt2>
        <a:srgbClr val="E7E6E6"/>
      </a:lt2>
      <a:accent1>
        <a:srgbClr val="0076BC"/>
      </a:accent1>
      <a:accent2>
        <a:srgbClr val="00AEEF"/>
      </a:accent2>
      <a:accent3>
        <a:srgbClr val="1E3260"/>
      </a:accent3>
      <a:accent4>
        <a:srgbClr val="DF1930"/>
      </a:accent4>
      <a:accent5>
        <a:srgbClr val="F6921E"/>
      </a:accent5>
      <a:accent6>
        <a:srgbClr val="80BC00"/>
      </a:accent6>
      <a:hlink>
        <a:srgbClr val="00AEEF"/>
      </a:hlink>
      <a:folHlink>
        <a:srgbClr val="1E32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Medical Response PPT" id="{5C11A3D1-BC5A-3A41-A172-B17FF207E036}" vid="{BC64234B-0172-954E-8703-07B701EA74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MR Theme">
    <a:dk1>
      <a:srgbClr val="595959"/>
    </a:dk1>
    <a:lt1>
      <a:sysClr val="window" lastClr="FFFFFF"/>
    </a:lt1>
    <a:dk2>
      <a:srgbClr val="1E3260"/>
    </a:dk2>
    <a:lt2>
      <a:srgbClr val="E7E6E6"/>
    </a:lt2>
    <a:accent1>
      <a:srgbClr val="0076BC"/>
    </a:accent1>
    <a:accent2>
      <a:srgbClr val="00AEEF"/>
    </a:accent2>
    <a:accent3>
      <a:srgbClr val="1E3260"/>
    </a:accent3>
    <a:accent4>
      <a:srgbClr val="DF1930"/>
    </a:accent4>
    <a:accent5>
      <a:srgbClr val="F6921E"/>
    </a:accent5>
    <a:accent6>
      <a:srgbClr val="80BC00"/>
    </a:accent6>
    <a:hlink>
      <a:srgbClr val="00AEEF"/>
    </a:hlink>
    <a:folHlink>
      <a:srgbClr val="1E3260"/>
    </a:folHlink>
  </a:clrScheme>
</a:themeOverride>
</file>

<file path=ppt/theme/themeOverride2.xml><?xml version="1.0" encoding="utf-8"?>
<a:themeOverride xmlns:a="http://schemas.openxmlformats.org/drawingml/2006/main">
  <a:clrScheme name="GMR Theme">
    <a:dk1>
      <a:srgbClr val="595959"/>
    </a:dk1>
    <a:lt1>
      <a:sysClr val="window" lastClr="FFFFFF"/>
    </a:lt1>
    <a:dk2>
      <a:srgbClr val="1E3260"/>
    </a:dk2>
    <a:lt2>
      <a:srgbClr val="E7E6E6"/>
    </a:lt2>
    <a:accent1>
      <a:srgbClr val="0076BC"/>
    </a:accent1>
    <a:accent2>
      <a:srgbClr val="00AEEF"/>
    </a:accent2>
    <a:accent3>
      <a:srgbClr val="1E3260"/>
    </a:accent3>
    <a:accent4>
      <a:srgbClr val="DF1930"/>
    </a:accent4>
    <a:accent5>
      <a:srgbClr val="F6921E"/>
    </a:accent5>
    <a:accent6>
      <a:srgbClr val="80BC00"/>
    </a:accent6>
    <a:hlink>
      <a:srgbClr val="00AEEF"/>
    </a:hlink>
    <a:folHlink>
      <a:srgbClr val="1E32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119de6-d84e-45fd-817a-f4080b1406b5" xsi:nil="true"/>
    <SharedWithUsers xmlns="8c0efa16-a1e0-43a6-8069-e72521aff625">
      <UserInfo>
        <DisplayName>Norton, Peggy</DisplayName>
        <AccountId>21</AccountId>
        <AccountType/>
      </UserInfo>
      <UserInfo>
        <DisplayName>Weicht, Laurin</DisplayName>
        <AccountId>17</AccountId>
        <AccountType/>
      </UserInfo>
    </SharedWithUsers>
    <lcf76f155ced4ddcb4097134ff3c332f xmlns="657eaab5-8310-41ee-b305-c83924f38c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23218A6BA63E478AAF5BE7346A61AF" ma:contentTypeVersion="19" ma:contentTypeDescription="Create a new document." ma:contentTypeScope="" ma:versionID="5178c9af7acee712beca1b34bf76f74c">
  <xsd:schema xmlns:xsd="http://www.w3.org/2001/XMLSchema" xmlns:xs="http://www.w3.org/2001/XMLSchema" xmlns:p="http://schemas.microsoft.com/office/2006/metadata/properties" xmlns:ns2="657eaab5-8310-41ee-b305-c83924f38ced" xmlns:ns3="8c0efa16-a1e0-43a6-8069-e72521aff625" xmlns:ns4="8b119de6-d84e-45fd-817a-f4080b1406b5" targetNamespace="http://schemas.microsoft.com/office/2006/metadata/properties" ma:root="true" ma:fieldsID="caecac184d0e19bc109c9c9254b4155c" ns2:_="" ns3:_="" ns4:_="">
    <xsd:import namespace="657eaab5-8310-41ee-b305-c83924f38ced"/>
    <xsd:import namespace="8c0efa16-a1e0-43a6-8069-e72521aff625"/>
    <xsd:import namespace="8b119de6-d84e-45fd-817a-f4080b1406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eaab5-8310-41ee-b305-c83924f38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aa4f179-18a6-4114-82d0-c3c9a31e3c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0efa16-a1e0-43a6-8069-e72521aff625"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119de6-d84e-45fd-817a-f4080b1406b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2122196-0d70-4e2b-b4d0-b9099d1a9161}" ma:internalName="TaxCatchAll" ma:readOnly="false" ma:showField="CatchAllData" ma:web="8c0efa16-a1e0-43a6-8069-e72521aff6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9EB9F-574A-476C-A831-744753C44462}">
  <ds:schemaRefs>
    <ds:schemaRef ds:uri="http://purl.org/dc/terms/"/>
    <ds:schemaRef ds:uri="http://purl.org/dc/elements/1.1/"/>
    <ds:schemaRef ds:uri="8c0efa16-a1e0-43a6-8069-e72521aff625"/>
    <ds:schemaRef ds:uri="http://schemas.microsoft.com/office/2006/metadata/properties"/>
    <ds:schemaRef ds:uri="http://schemas.microsoft.com/office/2006/documentManagement/types"/>
    <ds:schemaRef ds:uri="8b119de6-d84e-45fd-817a-f4080b1406b5"/>
    <ds:schemaRef ds:uri="http://schemas.microsoft.com/office/infopath/2007/PartnerControls"/>
    <ds:schemaRef ds:uri="657eaab5-8310-41ee-b305-c83924f38ced"/>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618E73-7E09-4623-B7B5-23C6085EBDC4}">
  <ds:schemaRefs>
    <ds:schemaRef ds:uri="657eaab5-8310-41ee-b305-c83924f38ced"/>
    <ds:schemaRef ds:uri="8b119de6-d84e-45fd-817a-f4080b1406b5"/>
    <ds:schemaRef ds:uri="8c0efa16-a1e0-43a6-8069-e72521aff6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DE730C-F752-4554-95B8-FD35A41D96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GMR DesignOnly 2024Jan</Template>
  <TotalTime>0</TotalTime>
  <Words>1510</Words>
  <Application>Microsoft Office PowerPoint</Application>
  <PresentationFormat>Widescreen</PresentationFormat>
  <Paragraphs>185</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ArialUnicodeMS</vt:lpstr>
      <vt:lpstr>Calibri</vt:lpstr>
      <vt:lpstr>Comic Sans MS</vt:lpstr>
      <vt:lpstr>HiraginoSans-W3</vt:lpstr>
      <vt:lpstr>LucidaGrande</vt:lpstr>
      <vt:lpstr>Wingdings</vt:lpstr>
      <vt:lpstr>GMR Theme</vt:lpstr>
      <vt:lpstr>Cyber Security- Threat Overview</vt:lpstr>
      <vt:lpstr>Disturbing Facts </vt:lpstr>
      <vt:lpstr>Why Healthcare Data – We aren’t a Bank…</vt:lpstr>
      <vt:lpstr>Again – We aren’t a Bank… </vt:lpstr>
      <vt:lpstr>2024 YTD In-Review – Industry Impacts </vt:lpstr>
      <vt:lpstr>Active Cyber Threats (Constantly being targeted…)</vt:lpstr>
      <vt:lpstr>Nation-State or Category Adversaries</vt:lpstr>
      <vt:lpstr>PowerPoint Presentation</vt:lpstr>
      <vt:lpstr>Generative AI</vt:lpstr>
      <vt:lpstr>AI Cyber Attack Stats / Predictions </vt:lpstr>
      <vt:lpstr>Generative AI and Cyber Attacks  </vt:lpstr>
      <vt:lpstr>Defense in Depth </vt:lpstr>
      <vt:lpstr>AI Generated Phishing</vt:lpstr>
      <vt:lpstr>AI, Threat Actors, BGH, and DLS – Oh My…</vt:lpstr>
      <vt:lpstr>Your Part</vt:lpstr>
      <vt:lpstr>Last think you want to see…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GMR PPT Revamp Sample Deck</dc:title>
  <dc:creator/>
  <cp:revision>1</cp:revision>
  <dcterms:created xsi:type="dcterms:W3CDTF">2021-05-28T16:12:29Z</dcterms:created>
  <dcterms:modified xsi:type="dcterms:W3CDTF">2024-10-17T23:37:19Z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0x01010056569AD186D5F04FA3D39FFB69021834</vt:lpwstr>
  </property>
  <property fmtid="{D5CDD505-2E9C-101B-9397-08002B2CF9AE}" pid="3" name="MediaServiceImageTags">
    <vt:lpwstr/>
  </property>
</Properties>
</file>