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3" r:id="rId2"/>
  </p:sldMasterIdLst>
  <p:notesMasterIdLst>
    <p:notesMasterId r:id="rId22"/>
  </p:notesMasterIdLst>
  <p:handoutMasterIdLst>
    <p:handoutMasterId r:id="rId23"/>
  </p:handoutMasterIdLst>
  <p:sldIdLst>
    <p:sldId id="4477" r:id="rId3"/>
    <p:sldId id="1692" r:id="rId4"/>
    <p:sldId id="1681" r:id="rId5"/>
    <p:sldId id="1682" r:id="rId6"/>
    <p:sldId id="1677" r:id="rId7"/>
    <p:sldId id="1690" r:id="rId8"/>
    <p:sldId id="1676" r:id="rId9"/>
    <p:sldId id="1683" r:id="rId10"/>
    <p:sldId id="1675" r:id="rId11"/>
    <p:sldId id="1684" r:id="rId12"/>
    <p:sldId id="1685" r:id="rId13"/>
    <p:sldId id="1686" r:id="rId14"/>
    <p:sldId id="1687" r:id="rId15"/>
    <p:sldId id="1688" r:id="rId16"/>
    <p:sldId id="4478" r:id="rId17"/>
    <p:sldId id="1689" r:id="rId18"/>
    <p:sldId id="1670" r:id="rId19"/>
    <p:sldId id="1671" r:id="rId20"/>
    <p:sldId id="16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sk Force Overview" id="{4B26D1FD-71F2-478D-9586-A715888C4EB4}">
          <p14:sldIdLst>
            <p14:sldId id="4477"/>
            <p14:sldId id="1692"/>
            <p14:sldId id="1681"/>
            <p14:sldId id="1682"/>
            <p14:sldId id="1677"/>
            <p14:sldId id="1690"/>
            <p14:sldId id="1676"/>
            <p14:sldId id="1683"/>
            <p14:sldId id="1675"/>
            <p14:sldId id="1684"/>
            <p14:sldId id="1685"/>
            <p14:sldId id="1686"/>
            <p14:sldId id="1687"/>
            <p14:sldId id="1688"/>
            <p14:sldId id="4478"/>
          </p14:sldIdLst>
        </p14:section>
        <p14:section name="Appendix" id="{F4385492-8E36-4B9E-B966-F1660888698E}">
          <p14:sldIdLst>
            <p14:sldId id="1689"/>
            <p14:sldId id="1670"/>
            <p14:sldId id="1671"/>
            <p14:sldId id="16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nnor, Melissa" initials="CM" lastIdx="1" clrIdx="6">
    <p:extLst>
      <p:ext uri="{19B8F6BF-5375-455C-9EA6-DF929625EA0E}">
        <p15:presenceInfo xmlns:p15="http://schemas.microsoft.com/office/powerpoint/2012/main" userId="S::melconnor@deloitte.com::955f6b65-0cee-495c-9011-c5c005d0ed81" providerId="AD"/>
      </p:ext>
    </p:extLst>
  </p:cmAuthor>
  <p:cmAuthor id="1" name="Decknick, Paul" initials="DP" lastIdx="2" clrIdx="0">
    <p:extLst>
      <p:ext uri="{19B8F6BF-5375-455C-9EA6-DF929625EA0E}">
        <p15:presenceInfo xmlns:p15="http://schemas.microsoft.com/office/powerpoint/2012/main" userId="S::pdecknick@deloitte.com::cd6e81f9-b133-47c4-a4e6-3aaa5d8840d5" providerId="AD"/>
      </p:ext>
    </p:extLst>
  </p:cmAuthor>
  <p:cmAuthor id="2" name="Koppelman, Emily" initials="KE" lastIdx="16" clrIdx="1">
    <p:extLst>
      <p:ext uri="{19B8F6BF-5375-455C-9EA6-DF929625EA0E}">
        <p15:presenceInfo xmlns:p15="http://schemas.microsoft.com/office/powerpoint/2012/main" userId="S::ekoppelman@deloitte.com::80993bdf-9d42-4fe4-9ca5-4c80bb5f808b" providerId="AD"/>
      </p:ext>
    </p:extLst>
  </p:cmAuthor>
  <p:cmAuthor id="3" name="Herrmann, Jack (OS/ASPR/OEA)" initials="HJ(" lastIdx="1" clrIdx="2">
    <p:extLst>
      <p:ext uri="{19B8F6BF-5375-455C-9EA6-DF929625EA0E}">
        <p15:presenceInfo xmlns:p15="http://schemas.microsoft.com/office/powerpoint/2012/main" userId="S-1-5-21-1747495209-1248221918-2216747781-162929" providerId="AD"/>
      </p:ext>
    </p:extLst>
  </p:cmAuthor>
  <p:cmAuthor id="4" name="Snebold, Laura" initials="SL" lastIdx="4" clrIdx="3">
    <p:extLst>
      <p:ext uri="{19B8F6BF-5375-455C-9EA6-DF929625EA0E}">
        <p15:presenceInfo xmlns:p15="http://schemas.microsoft.com/office/powerpoint/2012/main" userId="S::lsnebold@deloitte.com::0ad6ccc1-8c78-4faa-ac92-cd315e7659ed" providerId="AD"/>
      </p:ext>
    </p:extLst>
  </p:cmAuthor>
  <p:cmAuthor id="5" name="Connor, Melissa" initials="" lastIdx="0" clrIdx="4"/>
  <p:cmAuthor id="6" name="Krohmer, Jon (NHTSA)" initials="KJ(" lastIdx="2" clrIdx="5">
    <p:extLst>
      <p:ext uri="{19B8F6BF-5375-455C-9EA6-DF929625EA0E}">
        <p15:presenceInfo xmlns:p15="http://schemas.microsoft.com/office/powerpoint/2012/main" userId="S-1-5-21-982035342-1880134254-310265210-5743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89"/>
    <a:srgbClr val="1B3C7F"/>
    <a:srgbClr val="B7B8B3"/>
    <a:srgbClr val="11643B"/>
    <a:srgbClr val="209D4F"/>
    <a:srgbClr val="6DC577"/>
    <a:srgbClr val="9CD39C"/>
    <a:srgbClr val="CCE2C5"/>
    <a:srgbClr val="E7EDE6"/>
    <a:srgbClr val="548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3817" autoAdjust="0"/>
  </p:normalViewPr>
  <p:slideViewPr>
    <p:cSldViewPr snapToGrid="0">
      <p:cViewPr varScale="1">
        <p:scale>
          <a:sx n="90" d="100"/>
          <a:sy n="90" d="100"/>
        </p:scale>
        <p:origin x="3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E31BB3-025C-472A-97F6-7BDBF9BD8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144AE-AB2B-497E-9B31-E6FD066CA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09C6-816C-4983-B99D-8CBE0D9BB2C7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E87B9-1AEA-460F-AEB0-B12AC8240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D4790-9603-448A-9134-7A4C9F1283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7800-22EF-44A2-BBE1-355E1A784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1D0E-582A-4609-8662-4093974AC144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770F-C2A7-41F7-A4DF-9D41D03586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2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7FE8C-7126-43CA-9B4B-169BD72517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0114D12-9B7E-4B0E-8006-8E87F0EC25A1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9224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>
            <a:extLst>
              <a:ext uri="{FF2B5EF4-FFF2-40B4-BE49-F238E27FC236}">
                <a16:creationId xmlns:a16="http://schemas.microsoft.com/office/drawing/2014/main" id="{93DEC2C5-C751-4D5F-B355-7CC347F4D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400800"/>
            <a:ext cx="1220532" cy="30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202DC-4469-4F6E-B7BD-AA8CCEAAABA5}"/>
              </a:ext>
            </a:extLst>
          </p:cNvPr>
          <p:cNvSpPr txBox="1"/>
          <p:nvPr userDrawn="1"/>
        </p:nvSpPr>
        <p:spPr>
          <a:xfrm>
            <a:off x="2706432" y="649224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4F238-C08C-44EB-8BAA-7AADBB1AD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6" name="Picture 2" descr="HHS Logo">
            <a:extLst>
              <a:ext uri="{FF2B5EF4-FFF2-40B4-BE49-F238E27FC236}">
                <a16:creationId xmlns:a16="http://schemas.microsoft.com/office/drawing/2014/main" id="{D7D7571F-2803-47D1-BF9B-051C96D02A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72CC7-04F8-4847-928D-E1E7CB8332C3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tx1"/>
                </a:solidFill>
              </a:rPr>
              <a:pPr/>
              <a:t>‹#›</a:t>
            </a:fld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C0D04-AECE-4EFA-B38D-B873CBFBBBB9}"/>
              </a:ext>
            </a:extLst>
          </p:cNvPr>
          <p:cNvSpPr/>
          <p:nvPr userDrawn="1"/>
        </p:nvSpPr>
        <p:spPr>
          <a:xfrm>
            <a:off x="0" y="6591825"/>
            <a:ext cx="12192000" cy="2661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9000">
                <a:srgbClr val="3366CC"/>
              </a:gs>
              <a:gs pos="82000">
                <a:schemeClr val="accent5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7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48006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6692413"/>
            <a:ext cx="12192000" cy="165587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E25423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3C4D6-4045-4CDC-9A62-6F8B2A518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134"/>
            <a:ext cx="1033712" cy="3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67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0114D12-9B7E-4B0E-8006-8E87F0EC25A1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9224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>
            <a:extLst>
              <a:ext uri="{FF2B5EF4-FFF2-40B4-BE49-F238E27FC236}">
                <a16:creationId xmlns:a16="http://schemas.microsoft.com/office/drawing/2014/main" id="{93DEC2C5-C751-4D5F-B355-7CC347F4D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400800"/>
            <a:ext cx="1220532" cy="30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202DC-4469-4F6E-B7BD-AA8CCEAAABA5}"/>
              </a:ext>
            </a:extLst>
          </p:cNvPr>
          <p:cNvSpPr txBox="1"/>
          <p:nvPr userDrawn="1"/>
        </p:nvSpPr>
        <p:spPr>
          <a:xfrm>
            <a:off x="2706432" y="649224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4F238-C08C-44EB-8BAA-7AADBB1AD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6" name="Picture 2" descr="HHS Logo">
            <a:extLst>
              <a:ext uri="{FF2B5EF4-FFF2-40B4-BE49-F238E27FC236}">
                <a16:creationId xmlns:a16="http://schemas.microsoft.com/office/drawing/2014/main" id="{D7D7571F-2803-47D1-BF9B-051C96D02A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72CC7-04F8-4847-928D-E1E7CB8332C3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tx1"/>
                </a:solidFill>
              </a:rPr>
              <a:pPr/>
              <a:t>‹#›</a:t>
            </a:fld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C0D04-AECE-4EFA-B38D-B873CBFBBBB9}"/>
              </a:ext>
            </a:extLst>
          </p:cNvPr>
          <p:cNvSpPr/>
          <p:nvPr userDrawn="1"/>
        </p:nvSpPr>
        <p:spPr>
          <a:xfrm>
            <a:off x="0" y="6591825"/>
            <a:ext cx="12192000" cy="2661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9000">
                <a:srgbClr val="3366CC"/>
              </a:gs>
              <a:gs pos="82000">
                <a:schemeClr val="accent5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1B365-3FDC-4AD2-9E22-D02E1DB66A6E}"/>
              </a:ext>
            </a:extLst>
          </p:cNvPr>
          <p:cNvSpPr/>
          <p:nvPr userDrawn="1"/>
        </p:nvSpPr>
        <p:spPr>
          <a:xfrm>
            <a:off x="0" y="6591825"/>
            <a:ext cx="12192000" cy="338554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OFFICIAL USE AND PLANNING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5886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0114D12-9B7E-4B0E-8006-8E87F0EC25A1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92240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>
            <a:extLst>
              <a:ext uri="{FF2B5EF4-FFF2-40B4-BE49-F238E27FC236}">
                <a16:creationId xmlns:a16="http://schemas.microsoft.com/office/drawing/2014/main" id="{93DEC2C5-C751-4D5F-B355-7CC347F4D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400800"/>
            <a:ext cx="1220532" cy="30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202DC-4469-4F6E-B7BD-AA8CCEAAABA5}"/>
              </a:ext>
            </a:extLst>
          </p:cNvPr>
          <p:cNvSpPr txBox="1"/>
          <p:nvPr userDrawn="1"/>
        </p:nvSpPr>
        <p:spPr>
          <a:xfrm>
            <a:off x="2706432" y="6492240"/>
            <a:ext cx="677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4F238-C08C-44EB-8BAA-7AADBB1AD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6" name="Picture 2" descr="HHS Logo">
            <a:extLst>
              <a:ext uri="{FF2B5EF4-FFF2-40B4-BE49-F238E27FC236}">
                <a16:creationId xmlns:a16="http://schemas.microsoft.com/office/drawing/2014/main" id="{D7D7571F-2803-47D1-BF9B-051C96D02A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72CC7-04F8-4847-928D-E1E7CB8332C3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75401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tx1"/>
                </a:solidFill>
              </a:rPr>
              <a:pPr/>
              <a:t>‹#›</a:t>
            </a:fld>
            <a:endParaRPr lang="en-US" sz="1333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C0D04-AECE-4EFA-B38D-B873CBFBBBB9}"/>
              </a:ext>
            </a:extLst>
          </p:cNvPr>
          <p:cNvSpPr/>
          <p:nvPr userDrawn="1"/>
        </p:nvSpPr>
        <p:spPr>
          <a:xfrm>
            <a:off x="0" y="6591825"/>
            <a:ext cx="12192000" cy="2661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9000">
                <a:schemeClr val="accent4">
                  <a:lumMod val="60000"/>
                  <a:lumOff val="40000"/>
                </a:schemeClr>
              </a:gs>
              <a:gs pos="82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1B365-3FDC-4AD2-9E22-D02E1DB66A6E}"/>
              </a:ext>
            </a:extLst>
          </p:cNvPr>
          <p:cNvSpPr/>
          <p:nvPr userDrawn="1"/>
        </p:nvSpPr>
        <p:spPr>
          <a:xfrm>
            <a:off x="0" y="6591825"/>
            <a:ext cx="12192000" cy="338554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FOR DISTRIBUTION </a:t>
            </a:r>
            <a:r>
              <a:rPr lang="en-US" sz="16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// FOR OFFICIAL USE AND PLANNING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2882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72212" y="0"/>
            <a:ext cx="1200912" cy="11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510283" y="0"/>
            <a:ext cx="1296924" cy="116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2296" y="231140"/>
            <a:ext cx="10487406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81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F2B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90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89903"/>
            <a:ext cx="12190476" cy="768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97535" y="6118858"/>
            <a:ext cx="681228" cy="68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882396" y="6140196"/>
            <a:ext cx="714756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4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89903"/>
            <a:ext cx="12190476" cy="768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97535" y="6118858"/>
            <a:ext cx="681228" cy="68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882396" y="6140196"/>
            <a:ext cx="714756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36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3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539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0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3641-6765-4306-9517-BC99BF788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1" r:id="rId2"/>
    <p:sldLayoutId id="214748370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296" y="231140"/>
            <a:ext cx="10487406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9707" y="2367534"/>
            <a:ext cx="7212584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F2B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179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afc.maps.arcgis.com/apps/opsdashboard/index.html#/341d4399a664498f98605ac45d21099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iafc.maps.arcgis.com/apps/opsdashboard/index.html#/341d4399a664498f98605ac45d21099a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s.usfa.fema.gov/firefighter-fatalities/fatalityData/indexAdvanced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iafc.maps.arcgis.com/apps/opsdashboard/index.html#/b15d9f1c50a44dedb2b741b970181dfe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eso.com/covid-19/" TargetMode="Externa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Jon.Krohmer@dot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ecure-web.cisco.com/1a9nHGWUHnj49zm0AqKtJ_XAQ-xDVpvEu0AR5gosGP8b0yAZhSET_anHLOeGMq65Q7G44mNyoRhH1v5VUhyOI4SrW3T9zuiqSZ00hG2v1-Ni4mk9Sj9XV6XRXw3jCEmjEBBOkitdOQV7sio_zKBpnWd6uxErlfC5RL0wzjUv_4L-_kLYmp3vTsvUc4DsCAmMewVAdyEC3jI75Ch6e5aBcnBqefk31UgMM_tVag0uRyIRPyNFdcQqgX6IbRE5Au0F8KugGKliHWLLlNXTF8KlyznUESbO5OWGieegDO69J5EmuaOMdGW6nkNuP0C4b7diYUXlKWiRU64RNkmwP3ioDmL5PVCpr_1am4SUPSl7LcciJcksfqXjAxwlnAGHXG3ngBL1xO84ox4x8NN5EuZJ7R0MHQNMCHBfQBo-Glk3eW1drZkjEmUZz9vwGIj050zZgJDTAIqZ3l94FlSRb7D4OupqI5q2jnPVeGX3WwJxzYn56esNbI8OkuxV8P7-5kYjQ2Mx5D_q3SZ0weL-YUhJG3A/https:/www.ems.gov/pdf/Federal_Guidance_and_Resources/PPE_and_Infection_Control/PPE_Supply_for_EMS.pdf" TargetMode="External"/><Relationship Id="rId13" Type="http://schemas.openxmlformats.org/officeDocument/2006/relationships/hyperlink" Target="https://www.ems.gov/pdf/EMS_and_911_Resource_Guide.pdf" TargetMode="External"/><Relationship Id="rId18" Type="http://schemas.openxmlformats.org/officeDocument/2006/relationships/hyperlink" Target="https://www.ems.gov/pdf/Federal_Guidance_and_Resources/Funding/COVID-19_Supplemental_Funding_for_EMS.pdf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s://www.ems.gov/pdf/Federal_Guidance_and_Resources/PPE_and_Infection_Control/COVID-19_Disinfection_Structural_Firefighting_Personal_Protective_Equipment.pdf" TargetMode="External"/><Relationship Id="rId7" Type="http://schemas.openxmlformats.org/officeDocument/2006/relationships/hyperlink" Target="https://secure-web.cisco.com/1ZbHI4TDOJvSL0U7ETH47qxQRScMaX_K7i6myi86DP2Bvr69LE767uNEj4OEzHMgcP5GOo7qGlquhXZm35KrdQ8DXctmmA2raER1iCUjdLOsLJyeGIG8_1-G3e7qpjywkorRBpr2suqY1E5thdQVajoJ5T0hsF9K3s9huT-QxVp2wsumT_VWlmpzgdyX3iBEIrcrMFTMFQGLst8ntLDexm7hML5IobI9R3EfhiQWvicAdfKlzcVoFxKpoQ-_06i2IAhcFs8M3yhY-yA-FbKUC6v0seNQEEycMcUP5rqEMySw8I-lxpgdAhAHGez6kmaIXMNwmH5sPqV1MBD69ZZt7AH-2M5h8saZdH3op7r93xhT75LqbxbvIBSZM1adHAVwYGIB7KXI9hxJWwKJj8OJ6bRvrksrg8AuQe9Rq6JGIQQFzl7pn5Dltd9-A3OO3KA4qpqioUvVq1aiAzgUyRsNl5ZmUmVijaW5NXPqpJh3EZvDNofuBgilgN0OB741Qif6_iBK911Jnpx6okH5rhr6qlQ/https:/www.ems.gov/pdf/Strategy_to_Mitigate_EMS_Workforce_Absenteeism.pdf" TargetMode="External"/><Relationship Id="rId12" Type="http://schemas.openxmlformats.org/officeDocument/2006/relationships/hyperlink" Target="https://www.ems.gov/pdf/Federal_Guidance_and_Resources/Crisis_Standards_of_Care/COVID-19_Considerations_for_EMS_Crisis_Standards_of_Care.pdf" TargetMode="External"/><Relationship Id="rId17" Type="http://schemas.openxmlformats.org/officeDocument/2006/relationships/hyperlink" Target="https://www.ems.gov/pdf/Federal_Guidance_and_Resources/Personnel_Health_and_Safety/Guidance_for_First_Responder_Interaction_with_SuspectedConfirmed_COVID-19_Patients.pdf" TargetMode="External"/><Relationship Id="rId25" Type="http://schemas.openxmlformats.org/officeDocument/2006/relationships/hyperlink" Target="https://www.ems.gov/pdf/Federal_Guidance_and_Resources/PPE_and_Infection_Control/Safe_Preservation_of_Personal_Protective_Equipment_by_EMS.pdf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secure-web.cisco.com/1FBnMpDQcYahNzXNjS9q0tzD5UlcChXo59R0fXAFafIy0GuL5Y0PQb0AikX-nDcqeW6UYPNMCyW2QnzOTcvYQ1i7WCU7F10VXRQ_X6BRWztO77dSNVp7PZX8HLt05No6L7UHpzdYaAMMRHvj2S2JfkUlNJd9mHqkc9M1AatGyd9psvd-vV_AozVwiOXS41bxtarYi2r0z2MphLuRsst7THpKtPrehVSgvYJ3_Fh4Q5eTyviTvUPq2VFO9DFpyWt-lhwL7o27XFhTDUJNY9ilkUD_CQ4ygYJYruVWYLlSHRrOqb1gSGKXPAwKzq99Xl4bS3TP-neYgxOn6LLTlscoViuACWySJUMi38-Oy_Tsc9qodR5H7khvjhhHDVKG4HA6lQIQLsrF8_Y9ywZeimd_VT2T4W-FatsOK3KgBZIMeo3gigWja4hKNSf9THcZjn0UGJkdkQO66irevN_JGqQdTtFfXDgZJIg9EFPOuMjOrmgGrgv8HEoszkH9qAveHV6VZjXhn62Rj4CRExM_4pk_vBg/https:/www.ems.gov/pdf/Federal_Guidance_and_Resources/Operations/Guidance_Preventing_Disease_Spread_During_COVID-19_Patient_Transport.pdf" TargetMode="External"/><Relationship Id="rId20" Type="http://schemas.openxmlformats.org/officeDocument/2006/relationships/hyperlink" Target="https://www.ems.gov/pdf/Federal_Guidance_and_Resources/Operations/COVID-19_Literature_and_Research_Resources_for_EM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cure-web.cisco.com/14MfTWWG3CLjg6aloUUTOUrjS13JBMz6tzRWflcFXwhwTlnG8Pq_A5-OnRf9LOMLMH1rXiAhkhfybrt3SGttYUBRoxQTtHlHKzjLOUjXLEDSsMAjZ9xVh0lYJ4lMEizGvXv4wgFDAEICBr9dMWWbq1EiELGaes6a5f9a62vKZozrsAcSRtbpkzTLp4zHj2GL7Zd_GWBn1obvXcSqetdjk80qRyxgmtyx3mP_SjchnFLRue7jYHBjfulq0Ho47ZgzS68qnZMM9PRJA9tXeTHvlSeI7I9W2QwqXTmxmKUWsNQAjoXUau5jOMoGxbvmbu1pFTwoVdT3PrB6NFauTsnT6cEeyjzkxIyMexDJsFBXUkp2AsJfsRUMxsfBQPbYbRyeeYTZhC6lVCuY-ZyXjDW01YqE0u8LL4wXKC7MyggDi0C3V2MD-oDw8K9MIeNWwxVNHX3nVvoWzR_vZqw-usYKBIcw0ywmPvIbolEIKT26tP64xlBVyua-ntUddzfMwx8EnxAAh2sEq3nVNMQCh7cHIsg/https:/www.ems.gov/pdf/Federal_Guidance_and_Resources/Patient_Care/Managing_Patient_and_Family_Distress_Associated%20_with_COVID-19.pdf" TargetMode="External"/><Relationship Id="rId11" Type="http://schemas.openxmlformats.org/officeDocument/2006/relationships/hyperlink" Target="https://secure-web.cisco.com/1R97-DVD1xUwneZXa9BXuQNcX1DLnabNuli_PMauf98xzdMlx0cfmjqmtekNnrNlJxB8wPZrdtMGs4KHuUexX_Dqb0J1AxyYwf0Nl7yW1RxDmv2FFit9aOV5desp5SOFEVscXDoRYm3s5Mdo1wcj31h-VTKz7B1n6z7A-7B-AWULDy75GE2ueC3bpOLEA3puKoXWTP6KyBkqql1Q0Kxa_7BGpZKop_h1KyQpLC-yLbbSSlNgdiU6o0tjNXX6DinIgCocjtoeL8dM6WSzPqTZ3g6bYXabD24JGC5FWKpWtOR0Ca9fTT72V-TLtInkFeNWCMf757pnzOZEB2z0dliuD3YXW-Iev2t_d0vBe1gNEofXxgsO0jgt1xGS94D59YepHX1mb_6RoWaXRIH8jmjONrUK6ozcEI9CatCkBQ_q7XRMqHsZ4ftgT_hrgNHwV9BLh5byXKGDC_XJx5-bPy4ZYESdgnqX7ZsYJTkI1s_C58kuklJF58-SyXz8IJTzPooTUn1Ww1lSkzzQ2xlOXd6jEsA/https:/www.911.gov/pdf/Best_Practices_Call_Screening_Modified_Response.pdf" TargetMode="External"/><Relationship Id="rId24" Type="http://schemas.openxmlformats.org/officeDocument/2006/relationships/hyperlink" Target="https://www.ems.gov/pdf/Federal_Guidance_and_Resources/Patient_Care/EMS_Personnel_Support_for_Population_Testing_Screening_and_Vaccination.pdf" TargetMode="External"/><Relationship Id="rId5" Type="http://schemas.openxmlformats.org/officeDocument/2006/relationships/hyperlink" Target="https://secure-web.cisco.com/1uOdqh4SX88b135GrJXx1WZW3jut6jP3wyn-tIvx51cqnfGYPG73p0vj95CkVWwOB4T_TIjb0Vt1QKWpdUEH_I1A0ejINnY3xxipB3UVJ0XhPIGFG3xiinYHOgV-B45Doi-iq6yhVwS-WQX0IjVf-bXiYyC581xCYvhBeqiMlrAch4Topgcj0GXP1J9OSZ_njYUV2EpicI8F5C41RgFz2zqX5-pwe9QFLFRS7o84Oc9JLZP8ckx2SM8OFFgMPG10dXKBrVlGM1iyfi0Do49d9OfciqvAphDbtdpbtR5L1m6V9Jlm91OfDReqyF5AXan_Pq-np6Ta9e4hKm37J20PUIYufP2PK03LDRC75KEBLhCQbXydGU4Uj5s35pijQnLWWj6eZ0lX7BSL-DSG62BJDtMRdHo-fcE5qrjhxX1w1ge21woyOCTa-q0BI_NozL0YIHnYG-QarACEZRlYNlq4w2oPEAiYStKdM_oi50sAwrOH4F5PRcQ6doinkkZEAgytMIjy9dUn54HyWTy3rrUlH1Q/https:/www.911.gov/pdf/Strategies_to_Mitigate_Telecommunicator_Absenteeism.pdf" TargetMode="External"/><Relationship Id="rId15" Type="http://schemas.openxmlformats.org/officeDocument/2006/relationships/hyperlink" Target="https://www.ems.gov/pdf/Federal_Guidance_and_Resources/Personnel_Health_and_Safety/Burnout_Self-Care_COVID-19_Exposure_for_Families_of_First_Responders.pdf" TargetMode="External"/><Relationship Id="rId23" Type="http://schemas.openxmlformats.org/officeDocument/2006/relationships/hyperlink" Target="https://www.ems.gov/pdf/Federal_Guidance_and_Resources/Patient_Care/EMS_Patient_Contact_Algorithm.pdf" TargetMode="External"/><Relationship Id="rId10" Type="http://schemas.openxmlformats.org/officeDocument/2006/relationships/hyperlink" Target="https://secure-web.cisco.com/19LTPIgK01VhlZwOlTXVp73Z6bD2p92AB8K73bRYaE01jOkVTFhrF3UBEV0Zf9pRBfdiO0AYaZbMl5PQ44z2PMEDyLJSXDyRlqIDNtw1Q3DqbNn0VXBcOKdRVPKnadupv3GkHpJjk-T2mWvV5OfpXpgJWlk7gQOrMeBBuxx2lbQx5FYDG5dZEW2Q_YTr04F5A-4LS7ywMpJRtD2hlg7sSLcer61Dxu5rVqhyy1FJZZXWJP1zA1kmSqO3cuKul3tHpv8pqNAJxH56nyWhxAzO4PvSBxoiUk74VtsqPrztBKvBGQD7Pzqi6ik0Gr3ybpjYc-vc1ZkC84Jwl3xvLrludkO1ZQAvOroV1ibrRSCCZrosHlCPNcpqBYkzTxyGs_FF2xSRtO5CLULBlrLs5YwcUfB0AefYn2fW_4fEaSS6UMPhICgxF1w5eAwHta3bXhuQbsGL2UTfXUMk-ZcNpmoeAM72W8IvP_q0ZRg3pOBZjTMOCwH_4OwMRGUJKdCGokZCMGm7H9cUYYc4BKID89ahhDg/https:/www.ems.gov/pdf/Federal_Guidance_and_Resources/Operations/911_and_EMS_Algorithms.pdf" TargetMode="External"/><Relationship Id="rId19" Type="http://schemas.openxmlformats.org/officeDocument/2006/relationships/hyperlink" Target="https://www.ems.gov/pdf/Federal_Guidance_and_Resources/Operations/Epidemiology_for_COVID-19_EMS_Providers.pdf" TargetMode="External"/><Relationship Id="rId4" Type="http://schemas.openxmlformats.org/officeDocument/2006/relationships/hyperlink" Target="https://www.ems.gov/pdf/Federal_Guidance_and_Resources/Operations/Redirecting_911_Calls_for_Info_and_Low_Acuity_Medical_Complaints.pdf" TargetMode="External"/><Relationship Id="rId9" Type="http://schemas.openxmlformats.org/officeDocument/2006/relationships/hyperlink" Target="https://secure-web.cisco.com/1EgMLOMuOjB3PVmZ4IHJlGY1ng9kpOmYdZs5XzGMn5Un1QN5iI3soBrH5UthFRUYpVLf7_OZr_dOW9Pffb19fprfJjmUtBRKSAqWszLcuyWGJsKMVzhADGhevSgVbhV997B_hc2tym6GpwfIfCOJZ1W2h8qVRBVK619VdaijVEM-wrGhjcDsvMLzJvfY3vEUElOp1PzGPxMRWLsKjg4i3Kcys2Ybsdq4s8fYmC-RIjPB58VuvTF3V-aAk18EGyyskfW0oV7znVX4bxZiYt6NcZ5DDjJwiGlBewp0B9t4lLQlxmoB3YqdtWE6L2xNZFjZeTL2BWxkviX5oLrmBuRUTvsjzH8sqbafFePmr6lVkPhL_Ss5HBYglpvYDyamBMOfR9fxZozPAhk_jr-UovprXIjEzch22TubNouzhx0nO6zeM3CP7bWlJrsBk3Xl6yweBGfMxLkWq_J8HHm5BOGRPrXbtmxhul6tRjR7zQMfdpdXfPhRtbLL_d2gT9ejdbv2Ul55ztENGk5nyle9m2zQ3MQ/https:/www.ems.gov/pdf/Federal_Guidance_and_Resources/Operations/Considerations_for_State_EMS_Offices_in_Response_to_COVID-19.pdf" TargetMode="External"/><Relationship Id="rId14" Type="http://schemas.openxmlformats.org/officeDocument/2006/relationships/hyperlink" Target="https://www.ems.gov/pdf/Federal_Guidance_and_Resources/Personnel_Health_and_Safety/Burnout_Self-Care_COVID-19_Exposure_for_First_Responders.pdf" TargetMode="External"/><Relationship Id="rId22" Type="http://schemas.openxmlformats.org/officeDocument/2006/relationships/hyperlink" Target="https://www.ems.gov/pdf/Federal_Guidance_and_Resources/Personnel_Health_and_Safety/COVID-19_Behavioral_Health_Resources_for_First_Responder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semso.org/resources/licensed-ambulance-services-and-other-ems-agencies-by-state-and-territor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s.usfa.fema.gov/registry/summary#stateTotalsTabl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2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212" y="88900"/>
            <a:ext cx="1200912" cy="1147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10283" y="88900"/>
            <a:ext cx="1296924" cy="1161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2297" y="323342"/>
            <a:ext cx="1048740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6185">
              <a:lnSpc>
                <a:spcPct val="100000"/>
              </a:lnSpc>
            </a:pPr>
            <a:r>
              <a:rPr spc="-20" dirty="0"/>
              <a:t>COVID-19 </a:t>
            </a:r>
            <a:r>
              <a:rPr spc="-10" dirty="0"/>
              <a:t>HHS/FEMA </a:t>
            </a:r>
            <a:r>
              <a:rPr lang="en-US" spc="-25" dirty="0"/>
              <a:t>10-1</a:t>
            </a:r>
            <a:endParaRPr spc="-35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CED1FAC-C287-4177-B5CC-F880D239CD8F}"/>
              </a:ext>
            </a:extLst>
          </p:cNvPr>
          <p:cNvSpPr txBox="1"/>
          <p:nvPr/>
        </p:nvSpPr>
        <p:spPr>
          <a:xfrm>
            <a:off x="1106485" y="3108399"/>
            <a:ext cx="997902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15"/>
              </a:lnSpc>
              <a:defRPr/>
            </a:pPr>
            <a:r>
              <a:rPr kumimoji="0" lang="en-US" sz="4400" b="1" i="0" u="none" strike="noStrike" kern="1200" cap="none" spc="-25" normalizeH="0" baseline="0" noProof="0" dirty="0">
                <a:ln>
                  <a:noFill/>
                </a:ln>
                <a:solidFill>
                  <a:srgbClr val="0F2B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Healthcare Resilience Task Force: </a:t>
            </a:r>
            <a:r>
              <a:rPr lang="en-US" sz="4400" b="1" spc="-25" dirty="0">
                <a:solidFill>
                  <a:srgbClr val="0F2B61"/>
                </a:solidFill>
                <a:cs typeface="Calibri"/>
              </a:rPr>
              <a:t>EMS/911</a:t>
            </a:r>
            <a:r>
              <a:rPr kumimoji="0" lang="en-US" sz="4400" b="1" i="0" u="none" strike="noStrike" kern="1200" cap="none" spc="-25" normalizeH="0" baseline="0" noProof="0" dirty="0">
                <a:ln>
                  <a:noFill/>
                </a:ln>
                <a:solidFill>
                  <a:srgbClr val="0F2B6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1195B7-04DB-4EB8-AA10-3F14913A17D3}"/>
              </a:ext>
            </a:extLst>
          </p:cNvPr>
          <p:cNvSpPr/>
          <p:nvPr/>
        </p:nvSpPr>
        <p:spPr>
          <a:xfrm>
            <a:off x="2497121" y="5083103"/>
            <a:ext cx="719775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>
              <a:spcBef>
                <a:spcPct val="20000"/>
              </a:spcBef>
              <a:buSzPct val="125000"/>
              <a:defRPr/>
            </a:pPr>
            <a:r>
              <a:rPr lang="en-US" dirty="0">
                <a:solidFill>
                  <a:srgbClr val="102B62"/>
                </a:solidFill>
                <a:latin typeface="Arial"/>
              </a:rPr>
              <a:t>Dr. Jon Krohmer, NHTSA, HRTF EMS/Pre-hospital Team Lead</a:t>
            </a:r>
          </a:p>
          <a:p>
            <a:pPr lvl="0" algn="ctr" defTabSz="1219170">
              <a:spcBef>
                <a:spcPct val="20000"/>
              </a:spcBef>
              <a:buSzPct val="125000"/>
              <a:defRPr/>
            </a:pPr>
            <a:r>
              <a:rPr lang="en-US" dirty="0">
                <a:latin typeface="Arial"/>
              </a:rPr>
              <a:t>Kate Elkins</a:t>
            </a:r>
            <a:r>
              <a:rPr lang="en-US" dirty="0">
                <a:solidFill>
                  <a:srgbClr val="102B62"/>
                </a:solidFill>
                <a:latin typeface="Arial"/>
              </a:rPr>
              <a:t>, NHTSA, HRTF EMS/Pre-hospital Deputy Team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5C92A-E094-4B2D-9D61-BB3BFE942B44}"/>
              </a:ext>
            </a:extLst>
          </p:cNvPr>
          <p:cNvSpPr/>
          <p:nvPr/>
        </p:nvSpPr>
        <p:spPr>
          <a:xfrm>
            <a:off x="6889607" y="2331220"/>
            <a:ext cx="4986395" cy="1020945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A7FEF-0075-4A2A-B642-72A896F79465}"/>
              </a:ext>
            </a:extLst>
          </p:cNvPr>
          <p:cNvGrpSpPr/>
          <p:nvPr/>
        </p:nvGrpSpPr>
        <p:grpSpPr>
          <a:xfrm>
            <a:off x="6950883" y="2331220"/>
            <a:ext cx="4986395" cy="3703820"/>
            <a:chOff x="223904" y="4030081"/>
            <a:chExt cx="4986395" cy="365538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4C8058-E934-448F-A22F-70F2063AF14E}"/>
                </a:ext>
              </a:extLst>
            </p:cNvPr>
            <p:cNvSpPr/>
            <p:nvPr/>
          </p:nvSpPr>
          <p:spPr>
            <a:xfrm>
              <a:off x="223904" y="4192162"/>
              <a:ext cx="4986395" cy="34933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This is especially true for private non-profit and private for-profit services that may not have a direct relationship with state emergency management or public health officials.</a:t>
              </a:r>
            </a:p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91ADB6-06BA-4E48-873C-A8FDA4F8C0F8}"/>
                </a:ext>
              </a:extLst>
            </p:cNvPr>
            <p:cNvSpPr/>
            <p:nvPr/>
          </p:nvSpPr>
          <p:spPr>
            <a:xfrm>
              <a:off x="1840429" y="4030081"/>
              <a:ext cx="1967024" cy="338554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Steps: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D9A008-7BE4-4BDC-946E-E483FA0B98BA}"/>
                </a:ext>
              </a:extLst>
            </p:cNvPr>
            <p:cNvSpPr txBox="1"/>
            <p:nvPr/>
          </p:nvSpPr>
          <p:spPr>
            <a:xfrm>
              <a:off x="282617" y="4392256"/>
              <a:ext cx="4886368" cy="30071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Identify issues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relating to the ability of EMS and 911 agencies in their communities to continue to finance operations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Provide technical assistance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on how to access emergency relief funding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Begin contingency planning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 case EMS agencies begin to close or reduce service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Collaborate and encourage state officials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to explicitly include EMS and 911 agencies as essential services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Work with state EMS officials to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monitor, track, and report EMS agency closures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7A2E4D-B548-48E2-8E7F-417322AD34AB}"/>
              </a:ext>
            </a:extLst>
          </p:cNvPr>
          <p:cNvGrpSpPr/>
          <p:nvPr/>
        </p:nvGrpSpPr>
        <p:grpSpPr>
          <a:xfrm>
            <a:off x="106115" y="2309006"/>
            <a:ext cx="6544405" cy="2613742"/>
            <a:chOff x="3001589" y="5675425"/>
            <a:chExt cx="6544405" cy="261374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9E953B3-724F-4ACA-9BB6-2CB463605E02}"/>
                </a:ext>
              </a:extLst>
            </p:cNvPr>
            <p:cNvSpPr/>
            <p:nvPr/>
          </p:nvSpPr>
          <p:spPr>
            <a:xfrm>
              <a:off x="3192447" y="5842618"/>
              <a:ext cx="6353547" cy="24465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5CF4F7-5716-4F17-BB6E-30B7F72F2E87}"/>
                </a:ext>
              </a:extLst>
            </p:cNvPr>
            <p:cNvGrpSpPr/>
            <p:nvPr/>
          </p:nvGrpSpPr>
          <p:grpSpPr>
            <a:xfrm>
              <a:off x="3001589" y="5675425"/>
              <a:ext cx="679846" cy="663852"/>
              <a:chOff x="9724341" y="4161414"/>
              <a:chExt cx="679846" cy="66385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4922470-B456-4B24-AD04-3D1CE0D3AFDB}"/>
                  </a:ext>
                </a:extLst>
              </p:cNvPr>
              <p:cNvSpPr/>
              <p:nvPr/>
            </p:nvSpPr>
            <p:spPr>
              <a:xfrm>
                <a:off x="9823316" y="4298089"/>
                <a:ext cx="580871" cy="527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8" name="Group 503">
                <a:extLst>
                  <a:ext uri="{FF2B5EF4-FFF2-40B4-BE49-F238E27FC236}">
                    <a16:creationId xmlns:a16="http://schemas.microsoft.com/office/drawing/2014/main" id="{94004922-71C5-4EF5-9972-61A0359FD37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724341" y="4161414"/>
                <a:ext cx="663852" cy="663852"/>
                <a:chOff x="1920" y="2027"/>
                <a:chExt cx="340" cy="340"/>
              </a:xfrm>
              <a:solidFill>
                <a:schemeClr val="tx1"/>
              </a:solidFill>
            </p:grpSpPr>
            <p:sp>
              <p:nvSpPr>
                <p:cNvPr id="49" name="Freeform 504">
                  <a:extLst>
                    <a:ext uri="{FF2B5EF4-FFF2-40B4-BE49-F238E27FC236}">
                      <a16:creationId xmlns:a16="http://schemas.microsoft.com/office/drawing/2014/main" id="{5C53360B-E63F-479A-AE6F-173850391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3" y="2097"/>
                  <a:ext cx="213" cy="178"/>
                </a:xfrm>
                <a:custGeom>
                  <a:avLst/>
                  <a:gdLst>
                    <a:gd name="T0" fmla="*/ 319 w 321"/>
                    <a:gd name="T1" fmla="*/ 252 h 268"/>
                    <a:gd name="T2" fmla="*/ 170 w 321"/>
                    <a:gd name="T3" fmla="*/ 6 h 268"/>
                    <a:gd name="T4" fmla="*/ 152 w 321"/>
                    <a:gd name="T5" fmla="*/ 6 h 268"/>
                    <a:gd name="T6" fmla="*/ 2 w 321"/>
                    <a:gd name="T7" fmla="*/ 252 h 268"/>
                    <a:gd name="T8" fmla="*/ 2 w 321"/>
                    <a:gd name="T9" fmla="*/ 263 h 268"/>
                    <a:gd name="T10" fmla="*/ 11 w 321"/>
                    <a:gd name="T11" fmla="*/ 268 h 268"/>
                    <a:gd name="T12" fmla="*/ 310 w 321"/>
                    <a:gd name="T13" fmla="*/ 268 h 268"/>
                    <a:gd name="T14" fmla="*/ 319 w 321"/>
                    <a:gd name="T15" fmla="*/ 263 h 268"/>
                    <a:gd name="T16" fmla="*/ 319 w 321"/>
                    <a:gd name="T17" fmla="*/ 252 h 268"/>
                    <a:gd name="T18" fmla="*/ 30 w 321"/>
                    <a:gd name="T19" fmla="*/ 247 h 268"/>
                    <a:gd name="T20" fmla="*/ 161 w 321"/>
                    <a:gd name="T21" fmla="*/ 33 h 268"/>
                    <a:gd name="T22" fmla="*/ 291 w 321"/>
                    <a:gd name="T23" fmla="*/ 247 h 268"/>
                    <a:gd name="T24" fmla="*/ 30 w 321"/>
                    <a:gd name="T25" fmla="*/ 247 h 268"/>
                    <a:gd name="T26" fmla="*/ 161 w 321"/>
                    <a:gd name="T27" fmla="*/ 87 h 268"/>
                    <a:gd name="T28" fmla="*/ 171 w 321"/>
                    <a:gd name="T29" fmla="*/ 97 h 268"/>
                    <a:gd name="T30" fmla="*/ 171 w 321"/>
                    <a:gd name="T31" fmla="*/ 172 h 268"/>
                    <a:gd name="T32" fmla="*/ 161 w 321"/>
                    <a:gd name="T33" fmla="*/ 183 h 268"/>
                    <a:gd name="T34" fmla="*/ 150 w 321"/>
                    <a:gd name="T35" fmla="*/ 172 h 268"/>
                    <a:gd name="T36" fmla="*/ 150 w 321"/>
                    <a:gd name="T37" fmla="*/ 97 h 268"/>
                    <a:gd name="T38" fmla="*/ 161 w 321"/>
                    <a:gd name="T39" fmla="*/ 87 h 268"/>
                    <a:gd name="T40" fmla="*/ 171 w 321"/>
                    <a:gd name="T41" fmla="*/ 215 h 268"/>
                    <a:gd name="T42" fmla="*/ 161 w 321"/>
                    <a:gd name="T43" fmla="*/ 225 h 268"/>
                    <a:gd name="T44" fmla="*/ 150 w 321"/>
                    <a:gd name="T45" fmla="*/ 215 h 268"/>
                    <a:gd name="T46" fmla="*/ 161 w 321"/>
                    <a:gd name="T47" fmla="*/ 204 h 268"/>
                    <a:gd name="T48" fmla="*/ 171 w 321"/>
                    <a:gd name="T49" fmla="*/ 215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1" h="268">
                      <a:moveTo>
                        <a:pt x="319" y="252"/>
                      </a:moveTo>
                      <a:cubicBezTo>
                        <a:pt x="170" y="6"/>
                        <a:pt x="170" y="6"/>
                        <a:pt x="170" y="6"/>
                      </a:cubicBezTo>
                      <a:cubicBezTo>
                        <a:pt x="166" y="0"/>
                        <a:pt x="155" y="0"/>
                        <a:pt x="152" y="6"/>
                      </a:cubicBezTo>
                      <a:cubicBezTo>
                        <a:pt x="2" y="252"/>
                        <a:pt x="2" y="252"/>
                        <a:pt x="2" y="252"/>
                      </a:cubicBezTo>
                      <a:cubicBezTo>
                        <a:pt x="0" y="255"/>
                        <a:pt x="0" y="259"/>
                        <a:pt x="2" y="263"/>
                      </a:cubicBezTo>
                      <a:cubicBezTo>
                        <a:pt x="4" y="266"/>
                        <a:pt x="7" y="268"/>
                        <a:pt x="11" y="268"/>
                      </a:cubicBezTo>
                      <a:cubicBezTo>
                        <a:pt x="310" y="268"/>
                        <a:pt x="310" y="268"/>
                        <a:pt x="310" y="268"/>
                      </a:cubicBezTo>
                      <a:cubicBezTo>
                        <a:pt x="314" y="268"/>
                        <a:pt x="317" y="266"/>
                        <a:pt x="319" y="263"/>
                      </a:cubicBezTo>
                      <a:cubicBezTo>
                        <a:pt x="321" y="259"/>
                        <a:pt x="321" y="255"/>
                        <a:pt x="319" y="252"/>
                      </a:cubicBezTo>
                      <a:close/>
                      <a:moveTo>
                        <a:pt x="30" y="247"/>
                      </a:moveTo>
                      <a:cubicBezTo>
                        <a:pt x="161" y="33"/>
                        <a:pt x="161" y="33"/>
                        <a:pt x="161" y="33"/>
                      </a:cubicBezTo>
                      <a:cubicBezTo>
                        <a:pt x="291" y="247"/>
                        <a:pt x="291" y="247"/>
                        <a:pt x="291" y="247"/>
                      </a:cubicBezTo>
                      <a:lnTo>
                        <a:pt x="30" y="247"/>
                      </a:lnTo>
                      <a:close/>
                      <a:moveTo>
                        <a:pt x="161" y="87"/>
                      </a:moveTo>
                      <a:cubicBezTo>
                        <a:pt x="167" y="87"/>
                        <a:pt x="171" y="91"/>
                        <a:pt x="171" y="97"/>
                      </a:cubicBezTo>
                      <a:cubicBezTo>
                        <a:pt x="171" y="172"/>
                        <a:pt x="171" y="172"/>
                        <a:pt x="171" y="172"/>
                      </a:cubicBezTo>
                      <a:cubicBezTo>
                        <a:pt x="171" y="178"/>
                        <a:pt x="167" y="183"/>
                        <a:pt x="161" y="183"/>
                      </a:cubicBezTo>
                      <a:cubicBezTo>
                        <a:pt x="155" y="183"/>
                        <a:pt x="150" y="178"/>
                        <a:pt x="150" y="172"/>
                      </a:cubicBezTo>
                      <a:cubicBezTo>
                        <a:pt x="150" y="97"/>
                        <a:pt x="150" y="97"/>
                        <a:pt x="150" y="97"/>
                      </a:cubicBezTo>
                      <a:cubicBezTo>
                        <a:pt x="150" y="91"/>
                        <a:pt x="155" y="87"/>
                        <a:pt x="161" y="87"/>
                      </a:cubicBezTo>
                      <a:close/>
                      <a:moveTo>
                        <a:pt x="171" y="215"/>
                      </a:moveTo>
                      <a:cubicBezTo>
                        <a:pt x="171" y="221"/>
                        <a:pt x="167" y="225"/>
                        <a:pt x="161" y="225"/>
                      </a:cubicBezTo>
                      <a:cubicBezTo>
                        <a:pt x="155" y="225"/>
                        <a:pt x="150" y="221"/>
                        <a:pt x="150" y="215"/>
                      </a:cubicBezTo>
                      <a:cubicBezTo>
                        <a:pt x="150" y="209"/>
                        <a:pt x="155" y="204"/>
                        <a:pt x="161" y="204"/>
                      </a:cubicBezTo>
                      <a:cubicBezTo>
                        <a:pt x="167" y="204"/>
                        <a:pt x="171" y="209"/>
                        <a:pt x="171" y="2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505">
                  <a:extLst>
                    <a:ext uri="{FF2B5EF4-FFF2-40B4-BE49-F238E27FC236}">
                      <a16:creationId xmlns:a16="http://schemas.microsoft.com/office/drawing/2014/main" id="{2B95034A-5691-428E-85E5-3BC302FB73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0" y="2027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9CC5E56-7ECD-48FA-8A14-4A2654A7E38B}"/>
                </a:ext>
              </a:extLst>
            </p:cNvPr>
            <p:cNvSpPr txBox="1"/>
            <p:nvPr/>
          </p:nvSpPr>
          <p:spPr>
            <a:xfrm>
              <a:off x="3694994" y="5848885"/>
              <a:ext cx="2147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2363B6-A221-4D7B-AF79-27A7043CE852}"/>
                </a:ext>
              </a:extLst>
            </p:cNvPr>
            <p:cNvSpPr txBox="1"/>
            <p:nvPr/>
          </p:nvSpPr>
          <p:spPr>
            <a:xfrm>
              <a:off x="3361337" y="6227064"/>
              <a:ext cx="58464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EMS agencies have begun to shut down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due to loss of revenue and increased operating costs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When someone calls 911,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help may arrive late or not at all, and pre-arrival instructions may not be provided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financial burden of ensuring EMS may be shifted to local governments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that are facing their own resource challenges</a:t>
              </a: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51CEDC6-D073-4214-BA8C-FF911A30F64B}"/>
              </a:ext>
            </a:extLst>
          </p:cNvPr>
          <p:cNvSpPr/>
          <p:nvPr/>
        </p:nvSpPr>
        <p:spPr>
          <a:xfrm>
            <a:off x="1976456" y="601132"/>
            <a:ext cx="8507830" cy="737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F7973B-0B3B-40E5-85B6-E4E83CF0F14A}"/>
              </a:ext>
            </a:extLst>
          </p:cNvPr>
          <p:cNvSpPr txBox="1"/>
          <p:nvPr/>
        </p:nvSpPr>
        <p:spPr>
          <a:xfrm>
            <a:off x="2538117" y="641702"/>
            <a:ext cx="7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EMS systems across the country are facing issues</a:t>
            </a:r>
          </a:p>
        </p:txBody>
      </p:sp>
      <p:sp>
        <p:nvSpPr>
          <p:cNvPr id="88" name="Freeform 914">
            <a:extLst>
              <a:ext uri="{FF2B5EF4-FFF2-40B4-BE49-F238E27FC236}">
                <a16:creationId xmlns:a16="http://schemas.microsoft.com/office/drawing/2014/main" id="{D27203B5-A19B-4BE2-BFA2-1089C7593D6C}"/>
              </a:ext>
            </a:extLst>
          </p:cNvPr>
          <p:cNvSpPr>
            <a:spLocks noEditPoints="1"/>
          </p:cNvSpPr>
          <p:nvPr/>
        </p:nvSpPr>
        <p:spPr bwMode="auto">
          <a:xfrm>
            <a:off x="189099" y="1499326"/>
            <a:ext cx="457200" cy="457200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Freeform 915">
            <a:extLst>
              <a:ext uri="{FF2B5EF4-FFF2-40B4-BE49-F238E27FC236}">
                <a16:creationId xmlns:a16="http://schemas.microsoft.com/office/drawing/2014/main" id="{E8825296-2C81-4284-8173-25A36FCBFAD4}"/>
              </a:ext>
            </a:extLst>
          </p:cNvPr>
          <p:cNvSpPr>
            <a:spLocks noEditPoints="1"/>
          </p:cNvSpPr>
          <p:nvPr/>
        </p:nvSpPr>
        <p:spPr bwMode="auto">
          <a:xfrm>
            <a:off x="303399" y="1571940"/>
            <a:ext cx="228600" cy="279699"/>
          </a:xfrm>
          <a:custGeom>
            <a:avLst/>
            <a:gdLst>
              <a:gd name="T0" fmla="*/ 224 w 256"/>
              <a:gd name="T1" fmla="*/ 240 h 312"/>
              <a:gd name="T2" fmla="*/ 199 w 256"/>
              <a:gd name="T3" fmla="*/ 32 h 312"/>
              <a:gd name="T4" fmla="*/ 188 w 256"/>
              <a:gd name="T5" fmla="*/ 6 h 312"/>
              <a:gd name="T6" fmla="*/ 67 w 256"/>
              <a:gd name="T7" fmla="*/ 6 h 312"/>
              <a:gd name="T8" fmla="*/ 56 w 256"/>
              <a:gd name="T9" fmla="*/ 32 h 312"/>
              <a:gd name="T10" fmla="*/ 32 w 256"/>
              <a:gd name="T11" fmla="*/ 240 h 312"/>
              <a:gd name="T12" fmla="*/ 12 w 256"/>
              <a:gd name="T13" fmla="*/ 307 h 312"/>
              <a:gd name="T14" fmla="*/ 234 w 256"/>
              <a:gd name="T15" fmla="*/ 312 h 312"/>
              <a:gd name="T16" fmla="*/ 244 w 256"/>
              <a:gd name="T17" fmla="*/ 297 h 312"/>
              <a:gd name="T18" fmla="*/ 132 w 256"/>
              <a:gd name="T19" fmla="*/ 34 h 312"/>
              <a:gd name="T20" fmla="*/ 177 w 256"/>
              <a:gd name="T21" fmla="*/ 24 h 312"/>
              <a:gd name="T22" fmla="*/ 109 w 256"/>
              <a:gd name="T23" fmla="*/ 56 h 312"/>
              <a:gd name="T24" fmla="*/ 123 w 256"/>
              <a:gd name="T25" fmla="*/ 34 h 312"/>
              <a:gd name="T26" fmla="*/ 53 w 256"/>
              <a:gd name="T27" fmla="*/ 238 h 312"/>
              <a:gd name="T28" fmla="*/ 108 w 256"/>
              <a:gd name="T29" fmla="*/ 78 h 312"/>
              <a:gd name="T30" fmla="*/ 203 w 256"/>
              <a:gd name="T31" fmla="*/ 233 h 312"/>
              <a:gd name="T32" fmla="*/ 218 w 256"/>
              <a:gd name="T33" fmla="*/ 291 h 312"/>
              <a:gd name="T34" fmla="*/ 163 w 256"/>
              <a:gd name="T35" fmla="*/ 203 h 312"/>
              <a:gd name="T36" fmla="*/ 157 w 256"/>
              <a:gd name="T37" fmla="*/ 234 h 312"/>
              <a:gd name="T38" fmla="*/ 133 w 256"/>
              <a:gd name="T39" fmla="*/ 259 h 312"/>
              <a:gd name="T40" fmla="*/ 122 w 256"/>
              <a:gd name="T41" fmla="*/ 244 h 312"/>
              <a:gd name="T42" fmla="*/ 89 w 256"/>
              <a:gd name="T43" fmla="*/ 217 h 312"/>
              <a:gd name="T44" fmla="*/ 122 w 256"/>
              <a:gd name="T45" fmla="*/ 226 h 312"/>
              <a:gd name="T46" fmla="*/ 133 w 256"/>
              <a:gd name="T47" fmla="*/ 225 h 312"/>
              <a:gd name="T48" fmla="*/ 140 w 256"/>
              <a:gd name="T49" fmla="*/ 211 h 312"/>
              <a:gd name="T50" fmla="*/ 122 w 256"/>
              <a:gd name="T51" fmla="*/ 202 h 312"/>
              <a:gd name="T52" fmla="*/ 95 w 256"/>
              <a:gd name="T53" fmla="*/ 187 h 312"/>
              <a:gd name="T54" fmla="*/ 98 w 256"/>
              <a:gd name="T55" fmla="*/ 151 h 312"/>
              <a:gd name="T56" fmla="*/ 122 w 256"/>
              <a:gd name="T57" fmla="*/ 131 h 312"/>
              <a:gd name="T58" fmla="*/ 133 w 256"/>
              <a:gd name="T59" fmla="*/ 142 h 312"/>
              <a:gd name="T60" fmla="*/ 157 w 256"/>
              <a:gd name="T61" fmla="*/ 167 h 312"/>
              <a:gd name="T62" fmla="*/ 128 w 256"/>
              <a:gd name="T63" fmla="*/ 161 h 312"/>
              <a:gd name="T64" fmla="*/ 112 w 256"/>
              <a:gd name="T65" fmla="*/ 170 h 312"/>
              <a:gd name="T66" fmla="*/ 122 w 256"/>
              <a:gd name="T67" fmla="*/ 180 h 312"/>
              <a:gd name="T68" fmla="*/ 154 w 256"/>
              <a:gd name="T69" fmla="*/ 19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6" h="312">
                <a:moveTo>
                  <a:pt x="244" y="297"/>
                </a:moveTo>
                <a:cubicBezTo>
                  <a:pt x="237" y="281"/>
                  <a:pt x="225" y="253"/>
                  <a:pt x="224" y="240"/>
                </a:cubicBezTo>
                <a:cubicBezTo>
                  <a:pt x="230" y="224"/>
                  <a:pt x="256" y="145"/>
                  <a:pt x="167" y="66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202" y="29"/>
                  <a:pt x="203" y="25"/>
                  <a:pt x="202" y="22"/>
                </a:cubicBezTo>
                <a:cubicBezTo>
                  <a:pt x="202" y="20"/>
                  <a:pt x="199" y="11"/>
                  <a:pt x="188" y="6"/>
                </a:cubicBezTo>
                <a:cubicBezTo>
                  <a:pt x="174" y="0"/>
                  <a:pt x="154" y="2"/>
                  <a:pt x="128" y="13"/>
                </a:cubicBezTo>
                <a:cubicBezTo>
                  <a:pt x="101" y="2"/>
                  <a:pt x="81" y="0"/>
                  <a:pt x="67" y="6"/>
                </a:cubicBezTo>
                <a:cubicBezTo>
                  <a:pt x="57" y="11"/>
                  <a:pt x="54" y="20"/>
                  <a:pt x="53" y="22"/>
                </a:cubicBezTo>
                <a:cubicBezTo>
                  <a:pt x="52" y="25"/>
                  <a:pt x="53" y="29"/>
                  <a:pt x="56" y="32"/>
                </a:cubicBezTo>
                <a:cubicBezTo>
                  <a:pt x="89" y="66"/>
                  <a:pt x="89" y="66"/>
                  <a:pt x="89" y="66"/>
                </a:cubicBezTo>
                <a:cubicBezTo>
                  <a:pt x="0" y="145"/>
                  <a:pt x="25" y="224"/>
                  <a:pt x="32" y="240"/>
                </a:cubicBezTo>
                <a:cubicBezTo>
                  <a:pt x="30" y="253"/>
                  <a:pt x="19" y="281"/>
                  <a:pt x="11" y="297"/>
                </a:cubicBezTo>
                <a:cubicBezTo>
                  <a:pt x="10" y="300"/>
                  <a:pt x="10" y="304"/>
                  <a:pt x="12" y="307"/>
                </a:cubicBezTo>
                <a:cubicBezTo>
                  <a:pt x="14" y="310"/>
                  <a:pt x="17" y="312"/>
                  <a:pt x="21" y="312"/>
                </a:cubicBezTo>
                <a:cubicBezTo>
                  <a:pt x="234" y="312"/>
                  <a:pt x="234" y="312"/>
                  <a:pt x="234" y="312"/>
                </a:cubicBezTo>
                <a:cubicBezTo>
                  <a:pt x="238" y="312"/>
                  <a:pt x="241" y="310"/>
                  <a:pt x="243" y="307"/>
                </a:cubicBezTo>
                <a:cubicBezTo>
                  <a:pt x="245" y="304"/>
                  <a:pt x="246" y="300"/>
                  <a:pt x="244" y="297"/>
                </a:cubicBezTo>
                <a:close/>
                <a:moveTo>
                  <a:pt x="123" y="34"/>
                </a:moveTo>
                <a:cubicBezTo>
                  <a:pt x="126" y="35"/>
                  <a:pt x="129" y="35"/>
                  <a:pt x="132" y="34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57" y="23"/>
                  <a:pt x="171" y="23"/>
                  <a:pt x="177" y="24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79" y="25"/>
                  <a:pt x="79" y="25"/>
                  <a:pt x="79" y="25"/>
                </a:cubicBezTo>
                <a:cubicBezTo>
                  <a:pt x="84" y="23"/>
                  <a:pt x="97" y="22"/>
                  <a:pt x="123" y="34"/>
                </a:cubicBezTo>
                <a:close/>
                <a:moveTo>
                  <a:pt x="37" y="291"/>
                </a:moveTo>
                <a:cubicBezTo>
                  <a:pt x="44" y="275"/>
                  <a:pt x="53" y="252"/>
                  <a:pt x="53" y="238"/>
                </a:cubicBezTo>
                <a:cubicBezTo>
                  <a:pt x="53" y="236"/>
                  <a:pt x="53" y="234"/>
                  <a:pt x="52" y="233"/>
                </a:cubicBezTo>
                <a:cubicBezTo>
                  <a:pt x="50" y="230"/>
                  <a:pt x="15" y="155"/>
                  <a:pt x="108" y="78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240" y="155"/>
                  <a:pt x="205" y="230"/>
                  <a:pt x="203" y="233"/>
                </a:cubicBezTo>
                <a:cubicBezTo>
                  <a:pt x="203" y="234"/>
                  <a:pt x="202" y="236"/>
                  <a:pt x="202" y="238"/>
                </a:cubicBezTo>
                <a:cubicBezTo>
                  <a:pt x="202" y="252"/>
                  <a:pt x="211" y="275"/>
                  <a:pt x="218" y="291"/>
                </a:cubicBezTo>
                <a:lnTo>
                  <a:pt x="37" y="291"/>
                </a:lnTo>
                <a:close/>
                <a:moveTo>
                  <a:pt x="163" y="203"/>
                </a:moveTo>
                <a:cubicBezTo>
                  <a:pt x="165" y="207"/>
                  <a:pt x="166" y="210"/>
                  <a:pt x="166" y="215"/>
                </a:cubicBezTo>
                <a:cubicBezTo>
                  <a:pt x="166" y="223"/>
                  <a:pt x="163" y="230"/>
                  <a:pt x="157" y="234"/>
                </a:cubicBezTo>
                <a:cubicBezTo>
                  <a:pt x="151" y="239"/>
                  <a:pt x="143" y="242"/>
                  <a:pt x="133" y="243"/>
                </a:cubicBezTo>
                <a:cubicBezTo>
                  <a:pt x="133" y="259"/>
                  <a:pt x="133" y="259"/>
                  <a:pt x="133" y="259"/>
                </a:cubicBezTo>
                <a:cubicBezTo>
                  <a:pt x="122" y="259"/>
                  <a:pt x="122" y="259"/>
                  <a:pt x="122" y="259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10" y="243"/>
                  <a:pt x="99" y="241"/>
                  <a:pt x="89" y="237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94" y="219"/>
                  <a:pt x="99" y="221"/>
                  <a:pt x="105" y="223"/>
                </a:cubicBezTo>
                <a:cubicBezTo>
                  <a:pt x="112" y="224"/>
                  <a:pt x="117" y="225"/>
                  <a:pt x="122" y="226"/>
                </a:cubicBezTo>
                <a:cubicBezTo>
                  <a:pt x="122" y="226"/>
                  <a:pt x="125" y="226"/>
                  <a:pt x="128" y="226"/>
                </a:cubicBezTo>
                <a:cubicBezTo>
                  <a:pt x="130" y="226"/>
                  <a:pt x="133" y="225"/>
                  <a:pt x="133" y="225"/>
                </a:cubicBezTo>
                <a:cubicBezTo>
                  <a:pt x="140" y="224"/>
                  <a:pt x="143" y="221"/>
                  <a:pt x="143" y="216"/>
                </a:cubicBezTo>
                <a:cubicBezTo>
                  <a:pt x="143" y="214"/>
                  <a:pt x="142" y="212"/>
                  <a:pt x="140" y="211"/>
                </a:cubicBezTo>
                <a:cubicBezTo>
                  <a:pt x="139" y="209"/>
                  <a:pt x="136" y="208"/>
                  <a:pt x="133" y="206"/>
                </a:cubicBezTo>
                <a:cubicBezTo>
                  <a:pt x="122" y="202"/>
                  <a:pt x="122" y="202"/>
                  <a:pt x="122" y="202"/>
                </a:cubicBezTo>
                <a:cubicBezTo>
                  <a:pt x="117" y="200"/>
                  <a:pt x="117" y="200"/>
                  <a:pt x="117" y="200"/>
                </a:cubicBezTo>
                <a:cubicBezTo>
                  <a:pt x="107" y="196"/>
                  <a:pt x="100" y="192"/>
                  <a:pt x="95" y="187"/>
                </a:cubicBezTo>
                <a:cubicBezTo>
                  <a:pt x="91" y="182"/>
                  <a:pt x="89" y="177"/>
                  <a:pt x="89" y="170"/>
                </a:cubicBezTo>
                <a:cubicBezTo>
                  <a:pt x="89" y="162"/>
                  <a:pt x="92" y="156"/>
                  <a:pt x="98" y="151"/>
                </a:cubicBezTo>
                <a:cubicBezTo>
                  <a:pt x="104" y="147"/>
                  <a:pt x="112" y="144"/>
                  <a:pt x="122" y="143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33" y="131"/>
                  <a:pt x="133" y="131"/>
                  <a:pt x="133" y="131"/>
                </a:cubicBezTo>
                <a:cubicBezTo>
                  <a:pt x="133" y="142"/>
                  <a:pt x="133" y="142"/>
                  <a:pt x="133" y="142"/>
                </a:cubicBezTo>
                <a:cubicBezTo>
                  <a:pt x="144" y="143"/>
                  <a:pt x="155" y="145"/>
                  <a:pt x="164" y="149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49" y="164"/>
                  <a:pt x="141" y="162"/>
                  <a:pt x="133" y="161"/>
                </a:cubicBezTo>
                <a:cubicBezTo>
                  <a:pt x="133" y="161"/>
                  <a:pt x="131" y="161"/>
                  <a:pt x="128" y="161"/>
                </a:cubicBezTo>
                <a:cubicBezTo>
                  <a:pt x="125" y="161"/>
                  <a:pt x="122" y="162"/>
                  <a:pt x="122" y="162"/>
                </a:cubicBezTo>
                <a:cubicBezTo>
                  <a:pt x="116" y="163"/>
                  <a:pt x="112" y="165"/>
                  <a:pt x="112" y="170"/>
                </a:cubicBezTo>
                <a:cubicBezTo>
                  <a:pt x="112" y="172"/>
                  <a:pt x="113" y="174"/>
                  <a:pt x="115" y="175"/>
                </a:cubicBezTo>
                <a:cubicBezTo>
                  <a:pt x="116" y="177"/>
                  <a:pt x="119" y="178"/>
                  <a:pt x="122" y="180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43" y="188"/>
                  <a:pt x="150" y="191"/>
                  <a:pt x="154" y="194"/>
                </a:cubicBezTo>
                <a:cubicBezTo>
                  <a:pt x="158" y="197"/>
                  <a:pt x="161" y="200"/>
                  <a:pt x="163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416AAA0-5634-4C52-A50E-8DA4F77B648E}"/>
              </a:ext>
            </a:extLst>
          </p:cNvPr>
          <p:cNvGrpSpPr/>
          <p:nvPr/>
        </p:nvGrpSpPr>
        <p:grpSpPr>
          <a:xfrm>
            <a:off x="157903" y="1444502"/>
            <a:ext cx="3041935" cy="809119"/>
            <a:chOff x="130791" y="1416971"/>
            <a:chExt cx="3041935" cy="80911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9D1497F-9C50-4FB5-95F6-06B64B896690}"/>
                </a:ext>
              </a:extLst>
            </p:cNvPr>
            <p:cNvSpPr/>
            <p:nvPr/>
          </p:nvSpPr>
          <p:spPr>
            <a:xfrm>
              <a:off x="130791" y="1416971"/>
              <a:ext cx="3017520" cy="5638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72186BFE-319F-488D-8F17-1FB6586CF479}"/>
                </a:ext>
              </a:extLst>
            </p:cNvPr>
            <p:cNvSpPr/>
            <p:nvPr/>
          </p:nvSpPr>
          <p:spPr>
            <a:xfrm rot="10800000">
              <a:off x="155206" y="1976339"/>
              <a:ext cx="3017520" cy="2497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0C56D13-658B-474B-AB5C-0B1349EC3AAB}"/>
                </a:ext>
              </a:extLst>
            </p:cNvPr>
            <p:cNvSpPr/>
            <p:nvPr/>
          </p:nvSpPr>
          <p:spPr>
            <a:xfrm>
              <a:off x="667671" y="1494226"/>
              <a:ext cx="2146141" cy="35402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Funding</a:t>
              </a:r>
            </a:p>
          </p:txBody>
        </p:sp>
        <p:grpSp>
          <p:nvGrpSpPr>
            <p:cNvPr id="94" name="Group 913">
              <a:extLst>
                <a:ext uri="{FF2B5EF4-FFF2-40B4-BE49-F238E27FC236}">
                  <a16:creationId xmlns:a16="http://schemas.microsoft.com/office/drawing/2014/main" id="{B9137069-6D1C-4BC6-A873-32C0997C18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987" y="1471795"/>
              <a:ext cx="457200" cy="457200"/>
              <a:chOff x="4563" y="3912"/>
              <a:chExt cx="340" cy="340"/>
            </a:xfrm>
            <a:solidFill>
              <a:schemeClr val="bg1"/>
            </a:solidFill>
          </p:grpSpPr>
          <p:sp>
            <p:nvSpPr>
              <p:cNvPr id="95" name="Freeform 914">
                <a:extLst>
                  <a:ext uri="{FF2B5EF4-FFF2-40B4-BE49-F238E27FC236}">
                    <a16:creationId xmlns:a16="http://schemas.microsoft.com/office/drawing/2014/main" id="{1FD3F39E-F174-4DB8-A84C-E27ED9B272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3" y="391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Freeform 915">
                <a:extLst>
                  <a:ext uri="{FF2B5EF4-FFF2-40B4-BE49-F238E27FC236}">
                    <a16:creationId xmlns:a16="http://schemas.microsoft.com/office/drawing/2014/main" id="{FAEBD170-ED8C-4A75-8976-4367577AD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" y="3966"/>
                <a:ext cx="170" cy="208"/>
              </a:xfrm>
              <a:custGeom>
                <a:avLst/>
                <a:gdLst>
                  <a:gd name="T0" fmla="*/ 224 w 256"/>
                  <a:gd name="T1" fmla="*/ 240 h 312"/>
                  <a:gd name="T2" fmla="*/ 199 w 256"/>
                  <a:gd name="T3" fmla="*/ 32 h 312"/>
                  <a:gd name="T4" fmla="*/ 188 w 256"/>
                  <a:gd name="T5" fmla="*/ 6 h 312"/>
                  <a:gd name="T6" fmla="*/ 67 w 256"/>
                  <a:gd name="T7" fmla="*/ 6 h 312"/>
                  <a:gd name="T8" fmla="*/ 56 w 256"/>
                  <a:gd name="T9" fmla="*/ 32 h 312"/>
                  <a:gd name="T10" fmla="*/ 32 w 256"/>
                  <a:gd name="T11" fmla="*/ 240 h 312"/>
                  <a:gd name="T12" fmla="*/ 12 w 256"/>
                  <a:gd name="T13" fmla="*/ 307 h 312"/>
                  <a:gd name="T14" fmla="*/ 234 w 256"/>
                  <a:gd name="T15" fmla="*/ 312 h 312"/>
                  <a:gd name="T16" fmla="*/ 244 w 256"/>
                  <a:gd name="T17" fmla="*/ 297 h 312"/>
                  <a:gd name="T18" fmla="*/ 132 w 256"/>
                  <a:gd name="T19" fmla="*/ 34 h 312"/>
                  <a:gd name="T20" fmla="*/ 177 w 256"/>
                  <a:gd name="T21" fmla="*/ 24 h 312"/>
                  <a:gd name="T22" fmla="*/ 109 w 256"/>
                  <a:gd name="T23" fmla="*/ 56 h 312"/>
                  <a:gd name="T24" fmla="*/ 123 w 256"/>
                  <a:gd name="T25" fmla="*/ 34 h 312"/>
                  <a:gd name="T26" fmla="*/ 53 w 256"/>
                  <a:gd name="T27" fmla="*/ 238 h 312"/>
                  <a:gd name="T28" fmla="*/ 108 w 256"/>
                  <a:gd name="T29" fmla="*/ 78 h 312"/>
                  <a:gd name="T30" fmla="*/ 203 w 256"/>
                  <a:gd name="T31" fmla="*/ 233 h 312"/>
                  <a:gd name="T32" fmla="*/ 218 w 256"/>
                  <a:gd name="T33" fmla="*/ 291 h 312"/>
                  <a:gd name="T34" fmla="*/ 163 w 256"/>
                  <a:gd name="T35" fmla="*/ 203 h 312"/>
                  <a:gd name="T36" fmla="*/ 157 w 256"/>
                  <a:gd name="T37" fmla="*/ 234 h 312"/>
                  <a:gd name="T38" fmla="*/ 133 w 256"/>
                  <a:gd name="T39" fmla="*/ 259 h 312"/>
                  <a:gd name="T40" fmla="*/ 122 w 256"/>
                  <a:gd name="T41" fmla="*/ 244 h 312"/>
                  <a:gd name="T42" fmla="*/ 89 w 256"/>
                  <a:gd name="T43" fmla="*/ 217 h 312"/>
                  <a:gd name="T44" fmla="*/ 122 w 256"/>
                  <a:gd name="T45" fmla="*/ 226 h 312"/>
                  <a:gd name="T46" fmla="*/ 133 w 256"/>
                  <a:gd name="T47" fmla="*/ 225 h 312"/>
                  <a:gd name="T48" fmla="*/ 140 w 256"/>
                  <a:gd name="T49" fmla="*/ 211 h 312"/>
                  <a:gd name="T50" fmla="*/ 122 w 256"/>
                  <a:gd name="T51" fmla="*/ 202 h 312"/>
                  <a:gd name="T52" fmla="*/ 95 w 256"/>
                  <a:gd name="T53" fmla="*/ 187 h 312"/>
                  <a:gd name="T54" fmla="*/ 98 w 256"/>
                  <a:gd name="T55" fmla="*/ 151 h 312"/>
                  <a:gd name="T56" fmla="*/ 122 w 256"/>
                  <a:gd name="T57" fmla="*/ 131 h 312"/>
                  <a:gd name="T58" fmla="*/ 133 w 256"/>
                  <a:gd name="T59" fmla="*/ 142 h 312"/>
                  <a:gd name="T60" fmla="*/ 157 w 256"/>
                  <a:gd name="T61" fmla="*/ 167 h 312"/>
                  <a:gd name="T62" fmla="*/ 128 w 256"/>
                  <a:gd name="T63" fmla="*/ 161 h 312"/>
                  <a:gd name="T64" fmla="*/ 112 w 256"/>
                  <a:gd name="T65" fmla="*/ 170 h 312"/>
                  <a:gd name="T66" fmla="*/ 122 w 256"/>
                  <a:gd name="T67" fmla="*/ 180 h 312"/>
                  <a:gd name="T68" fmla="*/ 154 w 256"/>
                  <a:gd name="T69" fmla="*/ 19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6" h="312">
                    <a:moveTo>
                      <a:pt x="244" y="297"/>
                    </a:moveTo>
                    <a:cubicBezTo>
                      <a:pt x="237" y="281"/>
                      <a:pt x="225" y="253"/>
                      <a:pt x="224" y="240"/>
                    </a:cubicBezTo>
                    <a:cubicBezTo>
                      <a:pt x="230" y="224"/>
                      <a:pt x="256" y="145"/>
                      <a:pt x="167" y="66"/>
                    </a:cubicBezTo>
                    <a:cubicBezTo>
                      <a:pt x="199" y="32"/>
                      <a:pt x="199" y="32"/>
                      <a:pt x="199" y="32"/>
                    </a:cubicBezTo>
                    <a:cubicBezTo>
                      <a:pt x="202" y="29"/>
                      <a:pt x="203" y="25"/>
                      <a:pt x="202" y="22"/>
                    </a:cubicBezTo>
                    <a:cubicBezTo>
                      <a:pt x="202" y="20"/>
                      <a:pt x="199" y="11"/>
                      <a:pt x="188" y="6"/>
                    </a:cubicBezTo>
                    <a:cubicBezTo>
                      <a:pt x="174" y="0"/>
                      <a:pt x="154" y="2"/>
                      <a:pt x="128" y="13"/>
                    </a:cubicBezTo>
                    <a:cubicBezTo>
                      <a:pt x="101" y="2"/>
                      <a:pt x="81" y="0"/>
                      <a:pt x="67" y="6"/>
                    </a:cubicBezTo>
                    <a:cubicBezTo>
                      <a:pt x="57" y="11"/>
                      <a:pt x="54" y="20"/>
                      <a:pt x="53" y="22"/>
                    </a:cubicBezTo>
                    <a:cubicBezTo>
                      <a:pt x="52" y="25"/>
                      <a:pt x="53" y="29"/>
                      <a:pt x="56" y="32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0" y="145"/>
                      <a:pt x="25" y="224"/>
                      <a:pt x="32" y="240"/>
                    </a:cubicBezTo>
                    <a:cubicBezTo>
                      <a:pt x="30" y="253"/>
                      <a:pt x="19" y="281"/>
                      <a:pt x="11" y="297"/>
                    </a:cubicBezTo>
                    <a:cubicBezTo>
                      <a:pt x="10" y="300"/>
                      <a:pt x="10" y="304"/>
                      <a:pt x="12" y="307"/>
                    </a:cubicBezTo>
                    <a:cubicBezTo>
                      <a:pt x="14" y="310"/>
                      <a:pt x="17" y="312"/>
                      <a:pt x="21" y="312"/>
                    </a:cubicBezTo>
                    <a:cubicBezTo>
                      <a:pt x="234" y="312"/>
                      <a:pt x="234" y="312"/>
                      <a:pt x="234" y="312"/>
                    </a:cubicBezTo>
                    <a:cubicBezTo>
                      <a:pt x="238" y="312"/>
                      <a:pt x="241" y="310"/>
                      <a:pt x="243" y="307"/>
                    </a:cubicBezTo>
                    <a:cubicBezTo>
                      <a:pt x="245" y="304"/>
                      <a:pt x="246" y="300"/>
                      <a:pt x="244" y="297"/>
                    </a:cubicBezTo>
                    <a:close/>
                    <a:moveTo>
                      <a:pt x="123" y="34"/>
                    </a:moveTo>
                    <a:cubicBezTo>
                      <a:pt x="126" y="35"/>
                      <a:pt x="129" y="35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57" y="23"/>
                      <a:pt x="171" y="23"/>
                      <a:pt x="177" y="24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84" y="23"/>
                      <a:pt x="97" y="22"/>
                      <a:pt x="123" y="34"/>
                    </a:cubicBezTo>
                    <a:close/>
                    <a:moveTo>
                      <a:pt x="37" y="291"/>
                    </a:moveTo>
                    <a:cubicBezTo>
                      <a:pt x="44" y="275"/>
                      <a:pt x="53" y="252"/>
                      <a:pt x="53" y="238"/>
                    </a:cubicBezTo>
                    <a:cubicBezTo>
                      <a:pt x="53" y="236"/>
                      <a:pt x="53" y="234"/>
                      <a:pt x="52" y="233"/>
                    </a:cubicBezTo>
                    <a:cubicBezTo>
                      <a:pt x="50" y="230"/>
                      <a:pt x="15" y="155"/>
                      <a:pt x="108" y="78"/>
                    </a:cubicBezTo>
                    <a:cubicBezTo>
                      <a:pt x="147" y="78"/>
                      <a:pt x="147" y="78"/>
                      <a:pt x="147" y="78"/>
                    </a:cubicBezTo>
                    <a:cubicBezTo>
                      <a:pt x="240" y="155"/>
                      <a:pt x="205" y="230"/>
                      <a:pt x="203" y="233"/>
                    </a:cubicBezTo>
                    <a:cubicBezTo>
                      <a:pt x="203" y="234"/>
                      <a:pt x="202" y="236"/>
                      <a:pt x="202" y="238"/>
                    </a:cubicBezTo>
                    <a:cubicBezTo>
                      <a:pt x="202" y="252"/>
                      <a:pt x="211" y="275"/>
                      <a:pt x="218" y="291"/>
                    </a:cubicBezTo>
                    <a:lnTo>
                      <a:pt x="37" y="291"/>
                    </a:lnTo>
                    <a:close/>
                    <a:moveTo>
                      <a:pt x="163" y="203"/>
                    </a:moveTo>
                    <a:cubicBezTo>
                      <a:pt x="165" y="207"/>
                      <a:pt x="166" y="210"/>
                      <a:pt x="166" y="215"/>
                    </a:cubicBezTo>
                    <a:cubicBezTo>
                      <a:pt x="166" y="223"/>
                      <a:pt x="163" y="230"/>
                      <a:pt x="157" y="234"/>
                    </a:cubicBezTo>
                    <a:cubicBezTo>
                      <a:pt x="151" y="239"/>
                      <a:pt x="143" y="242"/>
                      <a:pt x="133" y="243"/>
                    </a:cubicBezTo>
                    <a:cubicBezTo>
                      <a:pt x="133" y="259"/>
                      <a:pt x="133" y="259"/>
                      <a:pt x="133" y="259"/>
                    </a:cubicBezTo>
                    <a:cubicBezTo>
                      <a:pt x="122" y="259"/>
                      <a:pt x="122" y="259"/>
                      <a:pt x="122" y="259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10" y="243"/>
                      <a:pt x="99" y="241"/>
                      <a:pt x="89" y="237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94" y="219"/>
                      <a:pt x="99" y="221"/>
                      <a:pt x="105" y="223"/>
                    </a:cubicBezTo>
                    <a:cubicBezTo>
                      <a:pt x="112" y="224"/>
                      <a:pt x="117" y="225"/>
                      <a:pt x="122" y="226"/>
                    </a:cubicBezTo>
                    <a:cubicBezTo>
                      <a:pt x="122" y="226"/>
                      <a:pt x="125" y="226"/>
                      <a:pt x="128" y="226"/>
                    </a:cubicBezTo>
                    <a:cubicBezTo>
                      <a:pt x="130" y="226"/>
                      <a:pt x="133" y="225"/>
                      <a:pt x="133" y="225"/>
                    </a:cubicBezTo>
                    <a:cubicBezTo>
                      <a:pt x="140" y="224"/>
                      <a:pt x="143" y="221"/>
                      <a:pt x="143" y="216"/>
                    </a:cubicBezTo>
                    <a:cubicBezTo>
                      <a:pt x="143" y="214"/>
                      <a:pt x="142" y="212"/>
                      <a:pt x="140" y="211"/>
                    </a:cubicBezTo>
                    <a:cubicBezTo>
                      <a:pt x="139" y="209"/>
                      <a:pt x="136" y="208"/>
                      <a:pt x="133" y="206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17" y="200"/>
                      <a:pt x="117" y="200"/>
                      <a:pt x="117" y="200"/>
                    </a:cubicBezTo>
                    <a:cubicBezTo>
                      <a:pt x="107" y="196"/>
                      <a:pt x="100" y="192"/>
                      <a:pt x="95" y="187"/>
                    </a:cubicBezTo>
                    <a:cubicBezTo>
                      <a:pt x="91" y="182"/>
                      <a:pt x="89" y="177"/>
                      <a:pt x="89" y="170"/>
                    </a:cubicBezTo>
                    <a:cubicBezTo>
                      <a:pt x="89" y="162"/>
                      <a:pt x="92" y="156"/>
                      <a:pt x="98" y="151"/>
                    </a:cubicBezTo>
                    <a:cubicBezTo>
                      <a:pt x="104" y="147"/>
                      <a:pt x="112" y="144"/>
                      <a:pt x="122" y="143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42"/>
                      <a:pt x="133" y="142"/>
                      <a:pt x="133" y="142"/>
                    </a:cubicBezTo>
                    <a:cubicBezTo>
                      <a:pt x="144" y="143"/>
                      <a:pt x="155" y="145"/>
                      <a:pt x="164" y="149"/>
                    </a:cubicBezTo>
                    <a:cubicBezTo>
                      <a:pt x="157" y="167"/>
                      <a:pt x="157" y="167"/>
                      <a:pt x="157" y="167"/>
                    </a:cubicBezTo>
                    <a:cubicBezTo>
                      <a:pt x="149" y="164"/>
                      <a:pt x="141" y="162"/>
                      <a:pt x="133" y="161"/>
                    </a:cubicBezTo>
                    <a:cubicBezTo>
                      <a:pt x="133" y="161"/>
                      <a:pt x="131" y="161"/>
                      <a:pt x="128" y="161"/>
                    </a:cubicBezTo>
                    <a:cubicBezTo>
                      <a:pt x="125" y="161"/>
                      <a:pt x="122" y="162"/>
                      <a:pt x="122" y="162"/>
                    </a:cubicBezTo>
                    <a:cubicBezTo>
                      <a:pt x="116" y="163"/>
                      <a:pt x="112" y="165"/>
                      <a:pt x="112" y="170"/>
                    </a:cubicBezTo>
                    <a:cubicBezTo>
                      <a:pt x="112" y="172"/>
                      <a:pt x="113" y="174"/>
                      <a:pt x="115" y="175"/>
                    </a:cubicBezTo>
                    <a:cubicBezTo>
                      <a:pt x="116" y="177"/>
                      <a:pt x="119" y="178"/>
                      <a:pt x="122" y="180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43" y="188"/>
                      <a:pt x="150" y="191"/>
                      <a:pt x="154" y="194"/>
                    </a:cubicBezTo>
                    <a:cubicBezTo>
                      <a:pt x="158" y="197"/>
                      <a:pt x="161" y="200"/>
                      <a:pt x="163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685865-91BD-429A-BD0D-51F43E90321E}"/>
              </a:ext>
            </a:extLst>
          </p:cNvPr>
          <p:cNvGrpSpPr/>
          <p:nvPr/>
        </p:nvGrpSpPr>
        <p:grpSpPr>
          <a:xfrm>
            <a:off x="4538831" y="1444502"/>
            <a:ext cx="3017520" cy="563873"/>
            <a:chOff x="3100071" y="3671207"/>
            <a:chExt cx="3017520" cy="56387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45E1636-3D15-496A-B103-AED07091D75C}"/>
                </a:ext>
              </a:extLst>
            </p:cNvPr>
            <p:cNvSpPr/>
            <p:nvPr/>
          </p:nvSpPr>
          <p:spPr>
            <a:xfrm>
              <a:off x="3653751" y="3748462"/>
              <a:ext cx="2308505" cy="4093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PPE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897DFA6-079D-49C7-97EE-CAABFCB23D70}"/>
                </a:ext>
              </a:extLst>
            </p:cNvPr>
            <p:cNvSpPr/>
            <p:nvPr/>
          </p:nvSpPr>
          <p:spPr>
            <a:xfrm>
              <a:off x="3100071" y="3671207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587">
              <a:extLst>
                <a:ext uri="{FF2B5EF4-FFF2-40B4-BE49-F238E27FC236}">
                  <a16:creationId xmlns:a16="http://schemas.microsoft.com/office/drawing/2014/main" id="{31EF4A67-AC3E-4164-86A2-832C755F41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48311" y="3724543"/>
              <a:ext cx="457200" cy="457200"/>
            </a:xfrm>
            <a:custGeom>
              <a:avLst/>
              <a:gdLst>
                <a:gd name="T0" fmla="*/ 490 w 512"/>
                <a:gd name="T1" fmla="*/ 256 h 512"/>
                <a:gd name="T2" fmla="*/ 21 w 512"/>
                <a:gd name="T3" fmla="*/ 256 h 512"/>
                <a:gd name="T4" fmla="*/ 256 w 512"/>
                <a:gd name="T5" fmla="*/ 0 h 512"/>
                <a:gd name="T6" fmla="*/ 256 w 512"/>
                <a:gd name="T7" fmla="*/ 512 h 512"/>
                <a:gd name="T8" fmla="*/ 256 w 512"/>
                <a:gd name="T9" fmla="*/ 0 h 512"/>
                <a:gd name="T10" fmla="*/ 265 w 512"/>
                <a:gd name="T11" fmla="*/ 207 h 512"/>
                <a:gd name="T12" fmla="*/ 315 w 512"/>
                <a:gd name="T13" fmla="*/ 227 h 512"/>
                <a:gd name="T14" fmla="*/ 327 w 512"/>
                <a:gd name="T15" fmla="*/ 219 h 512"/>
                <a:gd name="T16" fmla="*/ 326 w 512"/>
                <a:gd name="T17" fmla="*/ 165 h 512"/>
                <a:gd name="T18" fmla="*/ 311 w 512"/>
                <a:gd name="T19" fmla="*/ 187 h 512"/>
                <a:gd name="T20" fmla="*/ 264 w 512"/>
                <a:gd name="T21" fmla="*/ 117 h 512"/>
                <a:gd name="T22" fmla="*/ 247 w 512"/>
                <a:gd name="T23" fmla="*/ 116 h 512"/>
                <a:gd name="T24" fmla="*/ 188 w 512"/>
                <a:gd name="T25" fmla="*/ 207 h 512"/>
                <a:gd name="T26" fmla="*/ 206 w 512"/>
                <a:gd name="T27" fmla="*/ 218 h 512"/>
                <a:gd name="T28" fmla="*/ 258 w 512"/>
                <a:gd name="T29" fmla="*/ 138 h 512"/>
                <a:gd name="T30" fmla="*/ 277 w 512"/>
                <a:gd name="T31" fmla="*/ 199 h 512"/>
                <a:gd name="T32" fmla="*/ 130 w 512"/>
                <a:gd name="T33" fmla="*/ 352 h 512"/>
                <a:gd name="T34" fmla="*/ 166 w 512"/>
                <a:gd name="T35" fmla="*/ 283 h 512"/>
                <a:gd name="T36" fmla="*/ 184 w 512"/>
                <a:gd name="T37" fmla="*/ 309 h 512"/>
                <a:gd name="T38" fmla="*/ 194 w 512"/>
                <a:gd name="T39" fmla="*/ 295 h 512"/>
                <a:gd name="T40" fmla="*/ 166 w 512"/>
                <a:gd name="T41" fmla="*/ 249 h 512"/>
                <a:gd name="T42" fmla="*/ 120 w 512"/>
                <a:gd name="T43" fmla="*/ 277 h 512"/>
                <a:gd name="T44" fmla="*/ 143 w 512"/>
                <a:gd name="T45" fmla="*/ 280 h 512"/>
                <a:gd name="T46" fmla="*/ 107 w 512"/>
                <a:gd name="T47" fmla="*/ 354 h 512"/>
                <a:gd name="T48" fmla="*/ 124 w 512"/>
                <a:gd name="T49" fmla="*/ 373 h 512"/>
                <a:gd name="T50" fmla="*/ 234 w 512"/>
                <a:gd name="T51" fmla="*/ 362 h 512"/>
                <a:gd name="T52" fmla="*/ 405 w 512"/>
                <a:gd name="T53" fmla="*/ 343 h 512"/>
                <a:gd name="T54" fmla="*/ 341 w 512"/>
                <a:gd name="T55" fmla="*/ 254 h 512"/>
                <a:gd name="T56" fmla="*/ 383 w 512"/>
                <a:gd name="T57" fmla="*/ 348 h 512"/>
                <a:gd name="T58" fmla="*/ 304 w 512"/>
                <a:gd name="T59" fmla="*/ 352 h 512"/>
                <a:gd name="T60" fmla="*/ 311 w 512"/>
                <a:gd name="T61" fmla="*/ 330 h 512"/>
                <a:gd name="T62" fmla="*/ 266 w 512"/>
                <a:gd name="T63" fmla="*/ 359 h 512"/>
                <a:gd name="T64" fmla="*/ 296 w 512"/>
                <a:gd name="T65" fmla="*/ 404 h 512"/>
                <a:gd name="T66" fmla="*/ 311 w 512"/>
                <a:gd name="T67" fmla="*/ 404 h 512"/>
                <a:gd name="T68" fmla="*/ 295 w 512"/>
                <a:gd name="T69" fmla="*/ 373 h 512"/>
                <a:gd name="T70" fmla="*/ 396 w 512"/>
                <a:gd name="T71" fmla="*/ 368 h 512"/>
                <a:gd name="T72" fmla="*/ 405 w 512"/>
                <a:gd name="T73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77" y="199"/>
                  </a:moveTo>
                  <a:cubicBezTo>
                    <a:pt x="271" y="198"/>
                    <a:pt x="266" y="202"/>
                    <a:pt x="265" y="207"/>
                  </a:cubicBezTo>
                  <a:cubicBezTo>
                    <a:pt x="264" y="213"/>
                    <a:pt x="268" y="219"/>
                    <a:pt x="274" y="220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227"/>
                    <a:pt x="316" y="227"/>
                    <a:pt x="317" y="227"/>
                  </a:cubicBezTo>
                  <a:cubicBezTo>
                    <a:pt x="322" y="227"/>
                    <a:pt x="326" y="224"/>
                    <a:pt x="327" y="219"/>
                  </a:cubicBezTo>
                  <a:cubicBezTo>
                    <a:pt x="335" y="177"/>
                    <a:pt x="335" y="177"/>
                    <a:pt x="335" y="177"/>
                  </a:cubicBezTo>
                  <a:cubicBezTo>
                    <a:pt x="336" y="171"/>
                    <a:pt x="332" y="166"/>
                    <a:pt x="326" y="165"/>
                  </a:cubicBezTo>
                  <a:cubicBezTo>
                    <a:pt x="320" y="164"/>
                    <a:pt x="315" y="168"/>
                    <a:pt x="314" y="174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1" y="118"/>
                    <a:pt x="267" y="117"/>
                    <a:pt x="264" y="117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3" y="116"/>
                    <a:pt x="239" y="118"/>
                    <a:pt x="237" y="121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5" y="212"/>
                    <a:pt x="186" y="219"/>
                    <a:pt x="192" y="222"/>
                  </a:cubicBezTo>
                  <a:cubicBezTo>
                    <a:pt x="197" y="225"/>
                    <a:pt x="203" y="224"/>
                    <a:pt x="206" y="21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95" y="202"/>
                    <a:pt x="295" y="202"/>
                    <a:pt x="295" y="202"/>
                  </a:cubicBezTo>
                  <a:lnTo>
                    <a:pt x="277" y="199"/>
                  </a:lnTo>
                  <a:close/>
                  <a:moveTo>
                    <a:pt x="224" y="352"/>
                  </a:moveTo>
                  <a:cubicBezTo>
                    <a:pt x="130" y="352"/>
                    <a:pt x="130" y="352"/>
                    <a:pt x="130" y="352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5" y="307"/>
                    <a:pt x="179" y="309"/>
                    <a:pt x="184" y="309"/>
                  </a:cubicBezTo>
                  <a:cubicBezTo>
                    <a:pt x="185" y="309"/>
                    <a:pt x="186" y="309"/>
                    <a:pt x="187" y="309"/>
                  </a:cubicBezTo>
                  <a:cubicBezTo>
                    <a:pt x="193" y="307"/>
                    <a:pt x="196" y="301"/>
                    <a:pt x="194" y="295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8" y="250"/>
                    <a:pt x="171" y="247"/>
                    <a:pt x="166" y="249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21" y="265"/>
                    <a:pt x="118" y="271"/>
                    <a:pt x="120" y="277"/>
                  </a:cubicBezTo>
                  <a:cubicBezTo>
                    <a:pt x="122" y="282"/>
                    <a:pt x="128" y="285"/>
                    <a:pt x="134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07" y="343"/>
                    <a:pt x="107" y="343"/>
                    <a:pt x="107" y="343"/>
                  </a:cubicBezTo>
                  <a:cubicBezTo>
                    <a:pt x="105" y="347"/>
                    <a:pt x="105" y="351"/>
                    <a:pt x="107" y="354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117" y="371"/>
                    <a:pt x="121" y="373"/>
                    <a:pt x="124" y="373"/>
                  </a:cubicBezTo>
                  <a:cubicBezTo>
                    <a:pt x="224" y="373"/>
                    <a:pt x="224" y="373"/>
                    <a:pt x="224" y="373"/>
                  </a:cubicBezTo>
                  <a:cubicBezTo>
                    <a:pt x="230" y="373"/>
                    <a:pt x="234" y="368"/>
                    <a:pt x="234" y="362"/>
                  </a:cubicBezTo>
                  <a:cubicBezTo>
                    <a:pt x="234" y="356"/>
                    <a:pt x="230" y="352"/>
                    <a:pt x="224" y="352"/>
                  </a:cubicBezTo>
                  <a:close/>
                  <a:moveTo>
                    <a:pt x="405" y="343"/>
                  </a:moveTo>
                  <a:cubicBezTo>
                    <a:pt x="355" y="258"/>
                    <a:pt x="355" y="258"/>
                    <a:pt x="355" y="258"/>
                  </a:cubicBezTo>
                  <a:cubicBezTo>
                    <a:pt x="352" y="253"/>
                    <a:pt x="346" y="251"/>
                    <a:pt x="341" y="254"/>
                  </a:cubicBezTo>
                  <a:cubicBezTo>
                    <a:pt x="335" y="257"/>
                    <a:pt x="334" y="263"/>
                    <a:pt x="337" y="268"/>
                  </a:cubicBezTo>
                  <a:cubicBezTo>
                    <a:pt x="383" y="348"/>
                    <a:pt x="383" y="348"/>
                    <a:pt x="383" y="348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5" y="341"/>
                    <a:pt x="315" y="334"/>
                    <a:pt x="311" y="330"/>
                  </a:cubicBezTo>
                  <a:cubicBezTo>
                    <a:pt x="307" y="325"/>
                    <a:pt x="300" y="325"/>
                    <a:pt x="296" y="330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2" y="363"/>
                    <a:pt x="262" y="370"/>
                    <a:pt x="266" y="374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8" y="406"/>
                    <a:pt x="300" y="407"/>
                    <a:pt x="303" y="407"/>
                  </a:cubicBezTo>
                  <a:cubicBezTo>
                    <a:pt x="306" y="407"/>
                    <a:pt x="309" y="406"/>
                    <a:pt x="311" y="404"/>
                  </a:cubicBezTo>
                  <a:cubicBezTo>
                    <a:pt x="315" y="400"/>
                    <a:pt x="315" y="393"/>
                    <a:pt x="311" y="389"/>
                  </a:cubicBezTo>
                  <a:cubicBezTo>
                    <a:pt x="295" y="373"/>
                    <a:pt x="295" y="373"/>
                    <a:pt x="295" y="373"/>
                  </a:cubicBezTo>
                  <a:cubicBezTo>
                    <a:pt x="387" y="373"/>
                    <a:pt x="387" y="373"/>
                    <a:pt x="387" y="373"/>
                  </a:cubicBezTo>
                  <a:cubicBezTo>
                    <a:pt x="391" y="373"/>
                    <a:pt x="394" y="371"/>
                    <a:pt x="396" y="368"/>
                  </a:cubicBezTo>
                  <a:cubicBezTo>
                    <a:pt x="405" y="354"/>
                    <a:pt x="405" y="354"/>
                    <a:pt x="405" y="354"/>
                  </a:cubicBezTo>
                  <a:cubicBezTo>
                    <a:pt x="407" y="351"/>
                    <a:pt x="407" y="347"/>
                    <a:pt x="405" y="34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813A3E-7AE8-4900-8E9E-618C3941C6AF}"/>
              </a:ext>
            </a:extLst>
          </p:cNvPr>
          <p:cNvGrpSpPr/>
          <p:nvPr/>
        </p:nvGrpSpPr>
        <p:grpSpPr>
          <a:xfrm>
            <a:off x="8919758" y="1444502"/>
            <a:ext cx="3085289" cy="563873"/>
            <a:chOff x="7174555" y="1722664"/>
            <a:chExt cx="3085289" cy="563873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37BDC02-638D-4C5C-9927-D3C028C65A8E}"/>
                </a:ext>
              </a:extLst>
            </p:cNvPr>
            <p:cNvSpPr/>
            <p:nvPr/>
          </p:nvSpPr>
          <p:spPr>
            <a:xfrm>
              <a:off x="7812880" y="1799919"/>
              <a:ext cx="2446964" cy="345836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0441A86-57FC-4749-8E14-97E32A69F17C}"/>
                </a:ext>
              </a:extLst>
            </p:cNvPr>
            <p:cNvSpPr/>
            <p:nvPr/>
          </p:nvSpPr>
          <p:spPr>
            <a:xfrm>
              <a:off x="7174555" y="1722664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749">
              <a:extLst>
                <a:ext uri="{FF2B5EF4-FFF2-40B4-BE49-F238E27FC236}">
                  <a16:creationId xmlns:a16="http://schemas.microsoft.com/office/drawing/2014/main" id="{8E367F5C-E93C-4700-A408-A5B0D1EB35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65118" y="1768891"/>
              <a:ext cx="457200" cy="457200"/>
              <a:chOff x="3520" y="2686"/>
              <a:chExt cx="340" cy="340"/>
            </a:xfrm>
            <a:solidFill>
              <a:schemeClr val="accent6">
                <a:lumMod val="25000"/>
              </a:schemeClr>
            </a:solidFill>
          </p:grpSpPr>
          <p:sp>
            <p:nvSpPr>
              <p:cNvPr id="105" name="Freeform 750">
                <a:extLst>
                  <a:ext uri="{FF2B5EF4-FFF2-40B4-BE49-F238E27FC236}">
                    <a16:creationId xmlns:a16="http://schemas.microsoft.com/office/drawing/2014/main" id="{AFC1E4CE-5321-4DF3-A28A-FC234D0F9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751">
                <a:extLst>
                  <a:ext uri="{FF2B5EF4-FFF2-40B4-BE49-F238E27FC236}">
                    <a16:creationId xmlns:a16="http://schemas.microsoft.com/office/drawing/2014/main" id="{D6402256-3DBE-4B1E-9D55-5F0163E86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752">
                <a:extLst>
                  <a:ext uri="{FF2B5EF4-FFF2-40B4-BE49-F238E27FC236}">
                    <a16:creationId xmlns:a16="http://schemas.microsoft.com/office/drawing/2014/main" id="{E348233F-D1B9-4ED2-8D1E-6E1D21C5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762673-21CC-43EE-81E1-6F48E615BFC5}"/>
              </a:ext>
            </a:extLst>
          </p:cNvPr>
          <p:cNvSpPr txBox="1"/>
          <p:nvPr/>
        </p:nvSpPr>
        <p:spPr>
          <a:xfrm>
            <a:off x="2516071" y="146626"/>
            <a:ext cx="8220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 | Impact &amp; Next Steps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9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43F4BF-04B0-4DDF-81C9-7F547EFE8E56}"/>
              </a:ext>
            </a:extLst>
          </p:cNvPr>
          <p:cNvSpPr/>
          <p:nvPr/>
        </p:nvSpPr>
        <p:spPr>
          <a:xfrm>
            <a:off x="1976456" y="601132"/>
            <a:ext cx="8507830" cy="737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4BA9DD-3570-468C-9CE6-77E9341EC697}"/>
              </a:ext>
            </a:extLst>
          </p:cNvPr>
          <p:cNvGrpSpPr/>
          <p:nvPr/>
        </p:nvGrpSpPr>
        <p:grpSpPr>
          <a:xfrm>
            <a:off x="8919758" y="1444502"/>
            <a:ext cx="3085289" cy="563873"/>
            <a:chOff x="7174555" y="1722664"/>
            <a:chExt cx="3085289" cy="5638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2A81FA-8C84-4985-96B3-57A5A84BB823}"/>
                </a:ext>
              </a:extLst>
            </p:cNvPr>
            <p:cNvSpPr/>
            <p:nvPr/>
          </p:nvSpPr>
          <p:spPr>
            <a:xfrm>
              <a:off x="7812880" y="1799919"/>
              <a:ext cx="2446964" cy="345836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FE389A-E29C-4584-BA2A-27FB3FACB324}"/>
                </a:ext>
              </a:extLst>
            </p:cNvPr>
            <p:cNvSpPr/>
            <p:nvPr/>
          </p:nvSpPr>
          <p:spPr>
            <a:xfrm>
              <a:off x="7174555" y="1722664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749">
              <a:extLst>
                <a:ext uri="{FF2B5EF4-FFF2-40B4-BE49-F238E27FC236}">
                  <a16:creationId xmlns:a16="http://schemas.microsoft.com/office/drawing/2014/main" id="{531EDDE0-836B-4803-8E73-95E61A0184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65118" y="1768891"/>
              <a:ext cx="457200" cy="457200"/>
              <a:chOff x="3520" y="2686"/>
              <a:chExt cx="340" cy="340"/>
            </a:xfrm>
            <a:solidFill>
              <a:schemeClr val="accent6">
                <a:lumMod val="25000"/>
              </a:schemeClr>
            </a:solidFill>
          </p:grpSpPr>
          <p:sp>
            <p:nvSpPr>
              <p:cNvPr id="34" name="Freeform 750">
                <a:extLst>
                  <a:ext uri="{FF2B5EF4-FFF2-40B4-BE49-F238E27FC236}">
                    <a16:creationId xmlns:a16="http://schemas.microsoft.com/office/drawing/2014/main" id="{0FD7E8D0-B6A1-4D75-A30E-95CA51984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51">
                <a:extLst>
                  <a:ext uri="{FF2B5EF4-FFF2-40B4-BE49-F238E27FC236}">
                    <a16:creationId xmlns:a16="http://schemas.microsoft.com/office/drawing/2014/main" id="{8F49D5E1-E6BE-4081-9758-A2894B7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752">
                <a:extLst>
                  <a:ext uri="{FF2B5EF4-FFF2-40B4-BE49-F238E27FC236}">
                    <a16:creationId xmlns:a16="http://schemas.microsoft.com/office/drawing/2014/main" id="{15558A69-34AF-4301-B0B5-9DA56B7F9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1B2772E-9108-4E5F-9551-23AB2D6ABFE4}"/>
              </a:ext>
            </a:extLst>
          </p:cNvPr>
          <p:cNvSpPr txBox="1"/>
          <p:nvPr/>
        </p:nvSpPr>
        <p:spPr>
          <a:xfrm>
            <a:off x="2538117" y="641702"/>
            <a:ext cx="7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EMS systems across the country are facing issues</a:t>
            </a:r>
          </a:p>
        </p:txBody>
      </p:sp>
      <p:grpSp>
        <p:nvGrpSpPr>
          <p:cNvPr id="42" name="Group 913">
            <a:extLst>
              <a:ext uri="{FF2B5EF4-FFF2-40B4-BE49-F238E27FC236}">
                <a16:creationId xmlns:a16="http://schemas.microsoft.com/office/drawing/2014/main" id="{97995A2E-4362-4C27-BC65-8F584D3FCB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951" y="1462879"/>
            <a:ext cx="457200" cy="457200"/>
            <a:chOff x="7834" y="3906"/>
            <a:chExt cx="340" cy="340"/>
          </a:xfrm>
          <a:solidFill>
            <a:schemeClr val="bg1"/>
          </a:solidFill>
        </p:grpSpPr>
        <p:sp>
          <p:nvSpPr>
            <p:cNvPr id="43" name="Freeform 914">
              <a:extLst>
                <a:ext uri="{FF2B5EF4-FFF2-40B4-BE49-F238E27FC236}">
                  <a16:creationId xmlns:a16="http://schemas.microsoft.com/office/drawing/2014/main" id="{B4C1C4C1-81ED-4FC1-B6B9-A1409B3B3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4" y="390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915">
              <a:extLst>
                <a:ext uri="{FF2B5EF4-FFF2-40B4-BE49-F238E27FC236}">
                  <a16:creationId xmlns:a16="http://schemas.microsoft.com/office/drawing/2014/main" id="{C64A6CE3-FC4B-4006-BA6E-EDD754B9F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" y="3960"/>
              <a:ext cx="170" cy="208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B28231-E0F0-4863-A614-490066103511}"/>
              </a:ext>
            </a:extLst>
          </p:cNvPr>
          <p:cNvSpPr/>
          <p:nvPr/>
        </p:nvSpPr>
        <p:spPr>
          <a:xfrm>
            <a:off x="823829" y="1493378"/>
            <a:ext cx="2308505" cy="40936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4F7BDC-E37E-4D5F-B9D0-58117A4ACAE5}"/>
              </a:ext>
            </a:extLst>
          </p:cNvPr>
          <p:cNvSpPr/>
          <p:nvPr/>
        </p:nvSpPr>
        <p:spPr>
          <a:xfrm>
            <a:off x="270149" y="1416123"/>
            <a:ext cx="3017520" cy="5638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587">
            <a:extLst>
              <a:ext uri="{FF2B5EF4-FFF2-40B4-BE49-F238E27FC236}">
                <a16:creationId xmlns:a16="http://schemas.microsoft.com/office/drawing/2014/main" id="{2894227C-4292-4B4D-82DB-0323381A77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688" y="2655126"/>
            <a:ext cx="457200" cy="457200"/>
          </a:xfrm>
          <a:custGeom>
            <a:avLst/>
            <a:gdLst>
              <a:gd name="T0" fmla="*/ 490 w 512"/>
              <a:gd name="T1" fmla="*/ 256 h 512"/>
              <a:gd name="T2" fmla="*/ 21 w 512"/>
              <a:gd name="T3" fmla="*/ 256 h 512"/>
              <a:gd name="T4" fmla="*/ 256 w 512"/>
              <a:gd name="T5" fmla="*/ 0 h 512"/>
              <a:gd name="T6" fmla="*/ 256 w 512"/>
              <a:gd name="T7" fmla="*/ 512 h 512"/>
              <a:gd name="T8" fmla="*/ 256 w 512"/>
              <a:gd name="T9" fmla="*/ 0 h 512"/>
              <a:gd name="T10" fmla="*/ 265 w 512"/>
              <a:gd name="T11" fmla="*/ 207 h 512"/>
              <a:gd name="T12" fmla="*/ 315 w 512"/>
              <a:gd name="T13" fmla="*/ 227 h 512"/>
              <a:gd name="T14" fmla="*/ 327 w 512"/>
              <a:gd name="T15" fmla="*/ 219 h 512"/>
              <a:gd name="T16" fmla="*/ 326 w 512"/>
              <a:gd name="T17" fmla="*/ 165 h 512"/>
              <a:gd name="T18" fmla="*/ 311 w 512"/>
              <a:gd name="T19" fmla="*/ 187 h 512"/>
              <a:gd name="T20" fmla="*/ 264 w 512"/>
              <a:gd name="T21" fmla="*/ 117 h 512"/>
              <a:gd name="T22" fmla="*/ 247 w 512"/>
              <a:gd name="T23" fmla="*/ 116 h 512"/>
              <a:gd name="T24" fmla="*/ 188 w 512"/>
              <a:gd name="T25" fmla="*/ 207 h 512"/>
              <a:gd name="T26" fmla="*/ 206 w 512"/>
              <a:gd name="T27" fmla="*/ 218 h 512"/>
              <a:gd name="T28" fmla="*/ 258 w 512"/>
              <a:gd name="T29" fmla="*/ 138 h 512"/>
              <a:gd name="T30" fmla="*/ 277 w 512"/>
              <a:gd name="T31" fmla="*/ 199 h 512"/>
              <a:gd name="T32" fmla="*/ 130 w 512"/>
              <a:gd name="T33" fmla="*/ 352 h 512"/>
              <a:gd name="T34" fmla="*/ 166 w 512"/>
              <a:gd name="T35" fmla="*/ 283 h 512"/>
              <a:gd name="T36" fmla="*/ 184 w 512"/>
              <a:gd name="T37" fmla="*/ 309 h 512"/>
              <a:gd name="T38" fmla="*/ 194 w 512"/>
              <a:gd name="T39" fmla="*/ 295 h 512"/>
              <a:gd name="T40" fmla="*/ 166 w 512"/>
              <a:gd name="T41" fmla="*/ 249 h 512"/>
              <a:gd name="T42" fmla="*/ 120 w 512"/>
              <a:gd name="T43" fmla="*/ 277 h 512"/>
              <a:gd name="T44" fmla="*/ 143 w 512"/>
              <a:gd name="T45" fmla="*/ 280 h 512"/>
              <a:gd name="T46" fmla="*/ 107 w 512"/>
              <a:gd name="T47" fmla="*/ 354 h 512"/>
              <a:gd name="T48" fmla="*/ 124 w 512"/>
              <a:gd name="T49" fmla="*/ 373 h 512"/>
              <a:gd name="T50" fmla="*/ 234 w 512"/>
              <a:gd name="T51" fmla="*/ 362 h 512"/>
              <a:gd name="T52" fmla="*/ 405 w 512"/>
              <a:gd name="T53" fmla="*/ 343 h 512"/>
              <a:gd name="T54" fmla="*/ 341 w 512"/>
              <a:gd name="T55" fmla="*/ 254 h 512"/>
              <a:gd name="T56" fmla="*/ 383 w 512"/>
              <a:gd name="T57" fmla="*/ 348 h 512"/>
              <a:gd name="T58" fmla="*/ 304 w 512"/>
              <a:gd name="T59" fmla="*/ 352 h 512"/>
              <a:gd name="T60" fmla="*/ 311 w 512"/>
              <a:gd name="T61" fmla="*/ 330 h 512"/>
              <a:gd name="T62" fmla="*/ 266 w 512"/>
              <a:gd name="T63" fmla="*/ 359 h 512"/>
              <a:gd name="T64" fmla="*/ 296 w 512"/>
              <a:gd name="T65" fmla="*/ 404 h 512"/>
              <a:gd name="T66" fmla="*/ 311 w 512"/>
              <a:gd name="T67" fmla="*/ 404 h 512"/>
              <a:gd name="T68" fmla="*/ 295 w 512"/>
              <a:gd name="T69" fmla="*/ 373 h 512"/>
              <a:gd name="T70" fmla="*/ 396 w 512"/>
              <a:gd name="T71" fmla="*/ 368 h 512"/>
              <a:gd name="T72" fmla="*/ 405 w 512"/>
              <a:gd name="T73" fmla="*/ 34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77" y="199"/>
                </a:moveTo>
                <a:cubicBezTo>
                  <a:pt x="271" y="198"/>
                  <a:pt x="266" y="202"/>
                  <a:pt x="265" y="207"/>
                </a:cubicBezTo>
                <a:cubicBezTo>
                  <a:pt x="264" y="213"/>
                  <a:pt x="268" y="219"/>
                  <a:pt x="274" y="220"/>
                </a:cubicBezTo>
                <a:cubicBezTo>
                  <a:pt x="315" y="227"/>
                  <a:pt x="315" y="227"/>
                  <a:pt x="315" y="227"/>
                </a:cubicBezTo>
                <a:cubicBezTo>
                  <a:pt x="315" y="227"/>
                  <a:pt x="316" y="227"/>
                  <a:pt x="317" y="227"/>
                </a:cubicBezTo>
                <a:cubicBezTo>
                  <a:pt x="322" y="227"/>
                  <a:pt x="326" y="224"/>
                  <a:pt x="327" y="219"/>
                </a:cubicBezTo>
                <a:cubicBezTo>
                  <a:pt x="335" y="177"/>
                  <a:pt x="335" y="177"/>
                  <a:pt x="335" y="177"/>
                </a:cubicBezTo>
                <a:cubicBezTo>
                  <a:pt x="336" y="171"/>
                  <a:pt x="332" y="166"/>
                  <a:pt x="326" y="165"/>
                </a:cubicBezTo>
                <a:cubicBezTo>
                  <a:pt x="320" y="164"/>
                  <a:pt x="315" y="168"/>
                  <a:pt x="314" y="174"/>
                </a:cubicBezTo>
                <a:cubicBezTo>
                  <a:pt x="311" y="187"/>
                  <a:pt x="311" y="187"/>
                  <a:pt x="311" y="187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1" y="118"/>
                  <a:pt x="267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3" y="116"/>
                  <a:pt x="239" y="118"/>
                  <a:pt x="237" y="121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5" y="212"/>
                  <a:pt x="186" y="219"/>
                  <a:pt x="192" y="222"/>
                </a:cubicBezTo>
                <a:cubicBezTo>
                  <a:pt x="197" y="225"/>
                  <a:pt x="203" y="224"/>
                  <a:pt x="206" y="21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95" y="202"/>
                  <a:pt x="295" y="202"/>
                  <a:pt x="295" y="202"/>
                </a:cubicBezTo>
                <a:lnTo>
                  <a:pt x="277" y="199"/>
                </a:lnTo>
                <a:close/>
                <a:moveTo>
                  <a:pt x="224" y="352"/>
                </a:moveTo>
                <a:cubicBezTo>
                  <a:pt x="130" y="352"/>
                  <a:pt x="130" y="352"/>
                  <a:pt x="130" y="352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66" y="283"/>
                  <a:pt x="166" y="283"/>
                  <a:pt x="166" y="283"/>
                </a:cubicBezTo>
                <a:cubicBezTo>
                  <a:pt x="174" y="302"/>
                  <a:pt x="174" y="302"/>
                  <a:pt x="174" y="302"/>
                </a:cubicBezTo>
                <a:cubicBezTo>
                  <a:pt x="175" y="307"/>
                  <a:pt x="179" y="309"/>
                  <a:pt x="184" y="309"/>
                </a:cubicBezTo>
                <a:cubicBezTo>
                  <a:pt x="185" y="309"/>
                  <a:pt x="186" y="309"/>
                  <a:pt x="187" y="309"/>
                </a:cubicBezTo>
                <a:cubicBezTo>
                  <a:pt x="193" y="307"/>
                  <a:pt x="196" y="301"/>
                  <a:pt x="194" y="295"/>
                </a:cubicBezTo>
                <a:cubicBezTo>
                  <a:pt x="180" y="256"/>
                  <a:pt x="180" y="256"/>
                  <a:pt x="180" y="256"/>
                </a:cubicBezTo>
                <a:cubicBezTo>
                  <a:pt x="178" y="250"/>
                  <a:pt x="171" y="247"/>
                  <a:pt x="166" y="249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1" y="265"/>
                  <a:pt x="118" y="271"/>
                  <a:pt x="120" y="277"/>
                </a:cubicBezTo>
                <a:cubicBezTo>
                  <a:pt x="122" y="282"/>
                  <a:pt x="128" y="285"/>
                  <a:pt x="134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07" y="343"/>
                  <a:pt x="107" y="343"/>
                  <a:pt x="107" y="343"/>
                </a:cubicBezTo>
                <a:cubicBezTo>
                  <a:pt x="105" y="347"/>
                  <a:pt x="105" y="351"/>
                  <a:pt x="107" y="354"/>
                </a:cubicBezTo>
                <a:cubicBezTo>
                  <a:pt x="115" y="368"/>
                  <a:pt x="115" y="368"/>
                  <a:pt x="115" y="368"/>
                </a:cubicBezTo>
                <a:cubicBezTo>
                  <a:pt x="117" y="371"/>
                  <a:pt x="121" y="373"/>
                  <a:pt x="124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30" y="373"/>
                  <a:pt x="234" y="368"/>
                  <a:pt x="234" y="362"/>
                </a:cubicBezTo>
                <a:cubicBezTo>
                  <a:pt x="234" y="356"/>
                  <a:pt x="230" y="352"/>
                  <a:pt x="224" y="352"/>
                </a:cubicBezTo>
                <a:close/>
                <a:moveTo>
                  <a:pt x="405" y="343"/>
                </a:moveTo>
                <a:cubicBezTo>
                  <a:pt x="355" y="258"/>
                  <a:pt x="355" y="258"/>
                  <a:pt x="355" y="258"/>
                </a:cubicBezTo>
                <a:cubicBezTo>
                  <a:pt x="352" y="253"/>
                  <a:pt x="346" y="251"/>
                  <a:pt x="341" y="254"/>
                </a:cubicBezTo>
                <a:cubicBezTo>
                  <a:pt x="335" y="257"/>
                  <a:pt x="334" y="263"/>
                  <a:pt x="337" y="268"/>
                </a:cubicBezTo>
                <a:cubicBezTo>
                  <a:pt x="383" y="348"/>
                  <a:pt x="383" y="348"/>
                  <a:pt x="383" y="348"/>
                </a:cubicBezTo>
                <a:cubicBezTo>
                  <a:pt x="381" y="352"/>
                  <a:pt x="381" y="352"/>
                  <a:pt x="381" y="352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11" y="345"/>
                  <a:pt x="311" y="345"/>
                  <a:pt x="311" y="345"/>
                </a:cubicBezTo>
                <a:cubicBezTo>
                  <a:pt x="315" y="341"/>
                  <a:pt x="315" y="334"/>
                  <a:pt x="311" y="330"/>
                </a:cubicBezTo>
                <a:cubicBezTo>
                  <a:pt x="307" y="325"/>
                  <a:pt x="300" y="325"/>
                  <a:pt x="296" y="330"/>
                </a:cubicBezTo>
                <a:cubicBezTo>
                  <a:pt x="266" y="359"/>
                  <a:pt x="266" y="359"/>
                  <a:pt x="266" y="359"/>
                </a:cubicBezTo>
                <a:cubicBezTo>
                  <a:pt x="262" y="363"/>
                  <a:pt x="262" y="370"/>
                  <a:pt x="266" y="374"/>
                </a:cubicBezTo>
                <a:cubicBezTo>
                  <a:pt x="296" y="404"/>
                  <a:pt x="296" y="404"/>
                  <a:pt x="296" y="404"/>
                </a:cubicBezTo>
                <a:cubicBezTo>
                  <a:pt x="298" y="406"/>
                  <a:pt x="300" y="407"/>
                  <a:pt x="303" y="407"/>
                </a:cubicBezTo>
                <a:cubicBezTo>
                  <a:pt x="306" y="407"/>
                  <a:pt x="309" y="406"/>
                  <a:pt x="311" y="404"/>
                </a:cubicBezTo>
                <a:cubicBezTo>
                  <a:pt x="315" y="400"/>
                  <a:pt x="315" y="393"/>
                  <a:pt x="311" y="389"/>
                </a:cubicBezTo>
                <a:cubicBezTo>
                  <a:pt x="295" y="373"/>
                  <a:pt x="295" y="373"/>
                  <a:pt x="295" y="373"/>
                </a:cubicBezTo>
                <a:cubicBezTo>
                  <a:pt x="387" y="373"/>
                  <a:pt x="387" y="373"/>
                  <a:pt x="387" y="373"/>
                </a:cubicBezTo>
                <a:cubicBezTo>
                  <a:pt x="391" y="373"/>
                  <a:pt x="394" y="371"/>
                  <a:pt x="396" y="368"/>
                </a:cubicBezTo>
                <a:cubicBezTo>
                  <a:pt x="405" y="354"/>
                  <a:pt x="405" y="354"/>
                  <a:pt x="405" y="354"/>
                </a:cubicBezTo>
                <a:cubicBezTo>
                  <a:pt x="407" y="351"/>
                  <a:pt x="407" y="347"/>
                  <a:pt x="405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24BDD9-ACB8-4F07-9FF9-E413CB789E26}"/>
              </a:ext>
            </a:extLst>
          </p:cNvPr>
          <p:cNvGrpSpPr/>
          <p:nvPr/>
        </p:nvGrpSpPr>
        <p:grpSpPr>
          <a:xfrm>
            <a:off x="4582746" y="1416123"/>
            <a:ext cx="3041935" cy="809119"/>
            <a:chOff x="130791" y="1416971"/>
            <a:chExt cx="3041935" cy="80911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5C4873A-EF95-4858-8634-52BC35032B49}"/>
                </a:ext>
              </a:extLst>
            </p:cNvPr>
            <p:cNvSpPr/>
            <p:nvPr/>
          </p:nvSpPr>
          <p:spPr>
            <a:xfrm>
              <a:off x="130791" y="1416971"/>
              <a:ext cx="3017520" cy="5638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11239EC-350F-427D-A7B4-EB7CD3E255AA}"/>
                </a:ext>
              </a:extLst>
            </p:cNvPr>
            <p:cNvSpPr/>
            <p:nvPr/>
          </p:nvSpPr>
          <p:spPr>
            <a:xfrm rot="10800000">
              <a:off x="155206" y="1976339"/>
              <a:ext cx="3017520" cy="2497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070944-8A8B-4C14-B4B0-AD4AB821273C}"/>
                </a:ext>
              </a:extLst>
            </p:cNvPr>
            <p:cNvSpPr/>
            <p:nvPr/>
          </p:nvSpPr>
          <p:spPr>
            <a:xfrm>
              <a:off x="667671" y="1494226"/>
              <a:ext cx="2146141" cy="35402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PPE</a:t>
              </a:r>
            </a:p>
          </p:txBody>
        </p:sp>
      </p:grpSp>
      <p:sp>
        <p:nvSpPr>
          <p:cNvPr id="69" name="Freeform 587">
            <a:extLst>
              <a:ext uri="{FF2B5EF4-FFF2-40B4-BE49-F238E27FC236}">
                <a16:creationId xmlns:a16="http://schemas.microsoft.com/office/drawing/2014/main" id="{AEE360BC-B132-4AEB-B2F1-F7431F21D4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33281" y="1469459"/>
            <a:ext cx="457200" cy="457200"/>
          </a:xfrm>
          <a:custGeom>
            <a:avLst/>
            <a:gdLst>
              <a:gd name="T0" fmla="*/ 490 w 512"/>
              <a:gd name="T1" fmla="*/ 256 h 512"/>
              <a:gd name="T2" fmla="*/ 21 w 512"/>
              <a:gd name="T3" fmla="*/ 256 h 512"/>
              <a:gd name="T4" fmla="*/ 256 w 512"/>
              <a:gd name="T5" fmla="*/ 0 h 512"/>
              <a:gd name="T6" fmla="*/ 256 w 512"/>
              <a:gd name="T7" fmla="*/ 512 h 512"/>
              <a:gd name="T8" fmla="*/ 256 w 512"/>
              <a:gd name="T9" fmla="*/ 0 h 512"/>
              <a:gd name="T10" fmla="*/ 265 w 512"/>
              <a:gd name="T11" fmla="*/ 207 h 512"/>
              <a:gd name="T12" fmla="*/ 315 w 512"/>
              <a:gd name="T13" fmla="*/ 227 h 512"/>
              <a:gd name="T14" fmla="*/ 327 w 512"/>
              <a:gd name="T15" fmla="*/ 219 h 512"/>
              <a:gd name="T16" fmla="*/ 326 w 512"/>
              <a:gd name="T17" fmla="*/ 165 h 512"/>
              <a:gd name="T18" fmla="*/ 311 w 512"/>
              <a:gd name="T19" fmla="*/ 187 h 512"/>
              <a:gd name="T20" fmla="*/ 264 w 512"/>
              <a:gd name="T21" fmla="*/ 117 h 512"/>
              <a:gd name="T22" fmla="*/ 247 w 512"/>
              <a:gd name="T23" fmla="*/ 116 h 512"/>
              <a:gd name="T24" fmla="*/ 188 w 512"/>
              <a:gd name="T25" fmla="*/ 207 h 512"/>
              <a:gd name="T26" fmla="*/ 206 w 512"/>
              <a:gd name="T27" fmla="*/ 218 h 512"/>
              <a:gd name="T28" fmla="*/ 258 w 512"/>
              <a:gd name="T29" fmla="*/ 138 h 512"/>
              <a:gd name="T30" fmla="*/ 277 w 512"/>
              <a:gd name="T31" fmla="*/ 199 h 512"/>
              <a:gd name="T32" fmla="*/ 130 w 512"/>
              <a:gd name="T33" fmla="*/ 352 h 512"/>
              <a:gd name="T34" fmla="*/ 166 w 512"/>
              <a:gd name="T35" fmla="*/ 283 h 512"/>
              <a:gd name="T36" fmla="*/ 184 w 512"/>
              <a:gd name="T37" fmla="*/ 309 h 512"/>
              <a:gd name="T38" fmla="*/ 194 w 512"/>
              <a:gd name="T39" fmla="*/ 295 h 512"/>
              <a:gd name="T40" fmla="*/ 166 w 512"/>
              <a:gd name="T41" fmla="*/ 249 h 512"/>
              <a:gd name="T42" fmla="*/ 120 w 512"/>
              <a:gd name="T43" fmla="*/ 277 h 512"/>
              <a:gd name="T44" fmla="*/ 143 w 512"/>
              <a:gd name="T45" fmla="*/ 280 h 512"/>
              <a:gd name="T46" fmla="*/ 107 w 512"/>
              <a:gd name="T47" fmla="*/ 354 h 512"/>
              <a:gd name="T48" fmla="*/ 124 w 512"/>
              <a:gd name="T49" fmla="*/ 373 h 512"/>
              <a:gd name="T50" fmla="*/ 234 w 512"/>
              <a:gd name="T51" fmla="*/ 362 h 512"/>
              <a:gd name="T52" fmla="*/ 405 w 512"/>
              <a:gd name="T53" fmla="*/ 343 h 512"/>
              <a:gd name="T54" fmla="*/ 341 w 512"/>
              <a:gd name="T55" fmla="*/ 254 h 512"/>
              <a:gd name="T56" fmla="*/ 383 w 512"/>
              <a:gd name="T57" fmla="*/ 348 h 512"/>
              <a:gd name="T58" fmla="*/ 304 w 512"/>
              <a:gd name="T59" fmla="*/ 352 h 512"/>
              <a:gd name="T60" fmla="*/ 311 w 512"/>
              <a:gd name="T61" fmla="*/ 330 h 512"/>
              <a:gd name="T62" fmla="*/ 266 w 512"/>
              <a:gd name="T63" fmla="*/ 359 h 512"/>
              <a:gd name="T64" fmla="*/ 296 w 512"/>
              <a:gd name="T65" fmla="*/ 404 h 512"/>
              <a:gd name="T66" fmla="*/ 311 w 512"/>
              <a:gd name="T67" fmla="*/ 404 h 512"/>
              <a:gd name="T68" fmla="*/ 295 w 512"/>
              <a:gd name="T69" fmla="*/ 373 h 512"/>
              <a:gd name="T70" fmla="*/ 396 w 512"/>
              <a:gd name="T71" fmla="*/ 368 h 512"/>
              <a:gd name="T72" fmla="*/ 405 w 512"/>
              <a:gd name="T73" fmla="*/ 34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77" y="199"/>
                </a:moveTo>
                <a:cubicBezTo>
                  <a:pt x="271" y="198"/>
                  <a:pt x="266" y="202"/>
                  <a:pt x="265" y="207"/>
                </a:cubicBezTo>
                <a:cubicBezTo>
                  <a:pt x="264" y="213"/>
                  <a:pt x="268" y="219"/>
                  <a:pt x="274" y="220"/>
                </a:cubicBezTo>
                <a:cubicBezTo>
                  <a:pt x="315" y="227"/>
                  <a:pt x="315" y="227"/>
                  <a:pt x="315" y="227"/>
                </a:cubicBezTo>
                <a:cubicBezTo>
                  <a:pt x="315" y="227"/>
                  <a:pt x="316" y="227"/>
                  <a:pt x="317" y="227"/>
                </a:cubicBezTo>
                <a:cubicBezTo>
                  <a:pt x="322" y="227"/>
                  <a:pt x="326" y="224"/>
                  <a:pt x="327" y="219"/>
                </a:cubicBezTo>
                <a:cubicBezTo>
                  <a:pt x="335" y="177"/>
                  <a:pt x="335" y="177"/>
                  <a:pt x="335" y="177"/>
                </a:cubicBezTo>
                <a:cubicBezTo>
                  <a:pt x="336" y="171"/>
                  <a:pt x="332" y="166"/>
                  <a:pt x="326" y="165"/>
                </a:cubicBezTo>
                <a:cubicBezTo>
                  <a:pt x="320" y="164"/>
                  <a:pt x="315" y="168"/>
                  <a:pt x="314" y="174"/>
                </a:cubicBezTo>
                <a:cubicBezTo>
                  <a:pt x="311" y="187"/>
                  <a:pt x="311" y="187"/>
                  <a:pt x="311" y="187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1" y="118"/>
                  <a:pt x="267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3" y="116"/>
                  <a:pt x="239" y="118"/>
                  <a:pt x="237" y="121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5" y="212"/>
                  <a:pt x="186" y="219"/>
                  <a:pt x="192" y="222"/>
                </a:cubicBezTo>
                <a:cubicBezTo>
                  <a:pt x="197" y="225"/>
                  <a:pt x="203" y="224"/>
                  <a:pt x="206" y="21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95" y="202"/>
                  <a:pt x="295" y="202"/>
                  <a:pt x="295" y="202"/>
                </a:cubicBezTo>
                <a:lnTo>
                  <a:pt x="277" y="199"/>
                </a:lnTo>
                <a:close/>
                <a:moveTo>
                  <a:pt x="224" y="352"/>
                </a:moveTo>
                <a:cubicBezTo>
                  <a:pt x="130" y="352"/>
                  <a:pt x="130" y="352"/>
                  <a:pt x="130" y="352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66" y="283"/>
                  <a:pt x="166" y="283"/>
                  <a:pt x="166" y="283"/>
                </a:cubicBezTo>
                <a:cubicBezTo>
                  <a:pt x="174" y="302"/>
                  <a:pt x="174" y="302"/>
                  <a:pt x="174" y="302"/>
                </a:cubicBezTo>
                <a:cubicBezTo>
                  <a:pt x="175" y="307"/>
                  <a:pt x="179" y="309"/>
                  <a:pt x="184" y="309"/>
                </a:cubicBezTo>
                <a:cubicBezTo>
                  <a:pt x="185" y="309"/>
                  <a:pt x="186" y="309"/>
                  <a:pt x="187" y="309"/>
                </a:cubicBezTo>
                <a:cubicBezTo>
                  <a:pt x="193" y="307"/>
                  <a:pt x="196" y="301"/>
                  <a:pt x="194" y="295"/>
                </a:cubicBezTo>
                <a:cubicBezTo>
                  <a:pt x="180" y="256"/>
                  <a:pt x="180" y="256"/>
                  <a:pt x="180" y="256"/>
                </a:cubicBezTo>
                <a:cubicBezTo>
                  <a:pt x="178" y="250"/>
                  <a:pt x="171" y="247"/>
                  <a:pt x="166" y="249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1" y="265"/>
                  <a:pt x="118" y="271"/>
                  <a:pt x="120" y="277"/>
                </a:cubicBezTo>
                <a:cubicBezTo>
                  <a:pt x="122" y="282"/>
                  <a:pt x="128" y="285"/>
                  <a:pt x="134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07" y="343"/>
                  <a:pt x="107" y="343"/>
                  <a:pt x="107" y="343"/>
                </a:cubicBezTo>
                <a:cubicBezTo>
                  <a:pt x="105" y="347"/>
                  <a:pt x="105" y="351"/>
                  <a:pt x="107" y="354"/>
                </a:cubicBezTo>
                <a:cubicBezTo>
                  <a:pt x="115" y="368"/>
                  <a:pt x="115" y="368"/>
                  <a:pt x="115" y="368"/>
                </a:cubicBezTo>
                <a:cubicBezTo>
                  <a:pt x="117" y="371"/>
                  <a:pt x="121" y="373"/>
                  <a:pt x="124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30" y="373"/>
                  <a:pt x="234" y="368"/>
                  <a:pt x="234" y="362"/>
                </a:cubicBezTo>
                <a:cubicBezTo>
                  <a:pt x="234" y="356"/>
                  <a:pt x="230" y="352"/>
                  <a:pt x="224" y="352"/>
                </a:cubicBezTo>
                <a:close/>
                <a:moveTo>
                  <a:pt x="405" y="343"/>
                </a:moveTo>
                <a:cubicBezTo>
                  <a:pt x="355" y="258"/>
                  <a:pt x="355" y="258"/>
                  <a:pt x="355" y="258"/>
                </a:cubicBezTo>
                <a:cubicBezTo>
                  <a:pt x="352" y="253"/>
                  <a:pt x="346" y="251"/>
                  <a:pt x="341" y="254"/>
                </a:cubicBezTo>
                <a:cubicBezTo>
                  <a:pt x="335" y="257"/>
                  <a:pt x="334" y="263"/>
                  <a:pt x="337" y="268"/>
                </a:cubicBezTo>
                <a:cubicBezTo>
                  <a:pt x="383" y="348"/>
                  <a:pt x="383" y="348"/>
                  <a:pt x="383" y="348"/>
                </a:cubicBezTo>
                <a:cubicBezTo>
                  <a:pt x="381" y="352"/>
                  <a:pt x="381" y="352"/>
                  <a:pt x="381" y="352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11" y="345"/>
                  <a:pt x="311" y="345"/>
                  <a:pt x="311" y="345"/>
                </a:cubicBezTo>
                <a:cubicBezTo>
                  <a:pt x="315" y="341"/>
                  <a:pt x="315" y="334"/>
                  <a:pt x="311" y="330"/>
                </a:cubicBezTo>
                <a:cubicBezTo>
                  <a:pt x="307" y="325"/>
                  <a:pt x="300" y="325"/>
                  <a:pt x="296" y="330"/>
                </a:cubicBezTo>
                <a:cubicBezTo>
                  <a:pt x="266" y="359"/>
                  <a:pt x="266" y="359"/>
                  <a:pt x="266" y="359"/>
                </a:cubicBezTo>
                <a:cubicBezTo>
                  <a:pt x="262" y="363"/>
                  <a:pt x="262" y="370"/>
                  <a:pt x="266" y="374"/>
                </a:cubicBezTo>
                <a:cubicBezTo>
                  <a:pt x="296" y="404"/>
                  <a:pt x="296" y="404"/>
                  <a:pt x="296" y="404"/>
                </a:cubicBezTo>
                <a:cubicBezTo>
                  <a:pt x="298" y="406"/>
                  <a:pt x="300" y="407"/>
                  <a:pt x="303" y="407"/>
                </a:cubicBezTo>
                <a:cubicBezTo>
                  <a:pt x="306" y="407"/>
                  <a:pt x="309" y="406"/>
                  <a:pt x="311" y="404"/>
                </a:cubicBezTo>
                <a:cubicBezTo>
                  <a:pt x="315" y="400"/>
                  <a:pt x="315" y="393"/>
                  <a:pt x="311" y="389"/>
                </a:cubicBezTo>
                <a:cubicBezTo>
                  <a:pt x="295" y="373"/>
                  <a:pt x="295" y="373"/>
                  <a:pt x="295" y="373"/>
                </a:cubicBezTo>
                <a:cubicBezTo>
                  <a:pt x="387" y="373"/>
                  <a:pt x="387" y="373"/>
                  <a:pt x="387" y="373"/>
                </a:cubicBezTo>
                <a:cubicBezTo>
                  <a:pt x="391" y="373"/>
                  <a:pt x="394" y="371"/>
                  <a:pt x="396" y="368"/>
                </a:cubicBezTo>
                <a:cubicBezTo>
                  <a:pt x="405" y="354"/>
                  <a:pt x="405" y="354"/>
                  <a:pt x="405" y="354"/>
                </a:cubicBezTo>
                <a:cubicBezTo>
                  <a:pt x="407" y="351"/>
                  <a:pt x="407" y="347"/>
                  <a:pt x="405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7563566-5DA3-4E45-A62B-C8089E7B63F6}"/>
              </a:ext>
            </a:extLst>
          </p:cNvPr>
          <p:cNvSpPr/>
          <p:nvPr/>
        </p:nvSpPr>
        <p:spPr>
          <a:xfrm>
            <a:off x="189099" y="2652645"/>
            <a:ext cx="11779375" cy="146783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0CA5469-0C00-4E1B-8CB0-12E27FE3DB1A}"/>
              </a:ext>
            </a:extLst>
          </p:cNvPr>
          <p:cNvSpPr/>
          <p:nvPr/>
        </p:nvSpPr>
        <p:spPr>
          <a:xfrm>
            <a:off x="159294" y="4756616"/>
            <a:ext cx="11777984" cy="119380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044420-2385-4AFA-8F0E-66F334E32171}"/>
              </a:ext>
            </a:extLst>
          </p:cNvPr>
          <p:cNvSpPr/>
          <p:nvPr/>
        </p:nvSpPr>
        <p:spPr>
          <a:xfrm>
            <a:off x="303278" y="2404586"/>
            <a:ext cx="6573511" cy="58477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agencies have experienced persistent challenges obtaining necessary PPE, including N95 masks and surgical gowns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770176F-437A-4355-A8B6-75398B8508A6}"/>
              </a:ext>
            </a:extLst>
          </p:cNvPr>
          <p:cNvSpPr/>
          <p:nvPr/>
        </p:nvSpPr>
        <p:spPr>
          <a:xfrm>
            <a:off x="318951" y="4547887"/>
            <a:ext cx="2288018" cy="374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PPE Access Issues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2F2C21-8BBF-4882-AED9-AA01782B064C}"/>
              </a:ext>
            </a:extLst>
          </p:cNvPr>
          <p:cNvSpPr txBox="1"/>
          <p:nvPr/>
        </p:nvSpPr>
        <p:spPr>
          <a:xfrm>
            <a:off x="159294" y="4950580"/>
            <a:ext cx="1163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EMS agencies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rely on secondary distributors to obtain PPE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secondary distributors are unable to obtain reliable sources of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Bound Tree,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major secondary distributor for EMS has stopped accepting PPE orders until at least June 1, 2020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F388B4-DF7C-418A-B7D7-1C5B25DAE8B2}"/>
              </a:ext>
            </a:extLst>
          </p:cNvPr>
          <p:cNvSpPr txBox="1"/>
          <p:nvPr/>
        </p:nvSpPr>
        <p:spPr>
          <a:xfrm>
            <a:off x="303278" y="2989583"/>
            <a:ext cx="11665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EMS agencies have relied on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contingency and crisis standards for PPE preservation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than 80% of EMS agencies have adopted alternative procedures for PPE use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Many EMS agencies are reusing N95 masks as a contingency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Several EMS agencies have adopted a crisis strategy: reserving N95 masks for aerosol-generating procedures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377820-6C4C-48B9-8373-962D5E49B8A1}"/>
              </a:ext>
            </a:extLst>
          </p:cNvPr>
          <p:cNvSpPr/>
          <p:nvPr/>
        </p:nvSpPr>
        <p:spPr>
          <a:xfrm>
            <a:off x="96696" y="6108848"/>
            <a:ext cx="10387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IAFC dashboard available </a:t>
            </a:r>
            <a:r>
              <a:rPr lang="en-US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B14CE2-D4B3-4FD8-B8B1-4736BC3D2705}"/>
              </a:ext>
            </a:extLst>
          </p:cNvPr>
          <p:cNvSpPr txBox="1"/>
          <p:nvPr/>
        </p:nvSpPr>
        <p:spPr>
          <a:xfrm>
            <a:off x="3374573" y="146626"/>
            <a:ext cx="5442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43F4BF-04B0-4DDF-81C9-7F547EFE8E56}"/>
              </a:ext>
            </a:extLst>
          </p:cNvPr>
          <p:cNvSpPr/>
          <p:nvPr/>
        </p:nvSpPr>
        <p:spPr>
          <a:xfrm>
            <a:off x="1976456" y="601132"/>
            <a:ext cx="8507830" cy="737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4BA9DD-3570-468C-9CE6-77E9341EC697}"/>
              </a:ext>
            </a:extLst>
          </p:cNvPr>
          <p:cNvGrpSpPr/>
          <p:nvPr/>
        </p:nvGrpSpPr>
        <p:grpSpPr>
          <a:xfrm>
            <a:off x="8919758" y="1444502"/>
            <a:ext cx="3085289" cy="563873"/>
            <a:chOff x="7174555" y="1722664"/>
            <a:chExt cx="3085289" cy="5638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2A81FA-8C84-4985-96B3-57A5A84BB823}"/>
                </a:ext>
              </a:extLst>
            </p:cNvPr>
            <p:cNvSpPr/>
            <p:nvPr/>
          </p:nvSpPr>
          <p:spPr>
            <a:xfrm>
              <a:off x="7812880" y="1799919"/>
              <a:ext cx="2446964" cy="345836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FE389A-E29C-4584-BA2A-27FB3FACB324}"/>
                </a:ext>
              </a:extLst>
            </p:cNvPr>
            <p:cNvSpPr/>
            <p:nvPr/>
          </p:nvSpPr>
          <p:spPr>
            <a:xfrm>
              <a:off x="7174555" y="1722664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749">
              <a:extLst>
                <a:ext uri="{FF2B5EF4-FFF2-40B4-BE49-F238E27FC236}">
                  <a16:creationId xmlns:a16="http://schemas.microsoft.com/office/drawing/2014/main" id="{531EDDE0-836B-4803-8E73-95E61A0184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65118" y="1768891"/>
              <a:ext cx="457200" cy="457200"/>
              <a:chOff x="3520" y="2686"/>
              <a:chExt cx="340" cy="340"/>
            </a:xfrm>
            <a:solidFill>
              <a:schemeClr val="accent6">
                <a:lumMod val="25000"/>
              </a:schemeClr>
            </a:solidFill>
          </p:grpSpPr>
          <p:sp>
            <p:nvSpPr>
              <p:cNvPr id="34" name="Freeform 750">
                <a:extLst>
                  <a:ext uri="{FF2B5EF4-FFF2-40B4-BE49-F238E27FC236}">
                    <a16:creationId xmlns:a16="http://schemas.microsoft.com/office/drawing/2014/main" id="{0FD7E8D0-B6A1-4D75-A30E-95CA51984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51">
                <a:extLst>
                  <a:ext uri="{FF2B5EF4-FFF2-40B4-BE49-F238E27FC236}">
                    <a16:creationId xmlns:a16="http://schemas.microsoft.com/office/drawing/2014/main" id="{8F49D5E1-E6BE-4081-9758-A2894B7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752">
                <a:extLst>
                  <a:ext uri="{FF2B5EF4-FFF2-40B4-BE49-F238E27FC236}">
                    <a16:creationId xmlns:a16="http://schemas.microsoft.com/office/drawing/2014/main" id="{15558A69-34AF-4301-B0B5-9DA56B7F9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1B2772E-9108-4E5F-9551-23AB2D6ABFE4}"/>
              </a:ext>
            </a:extLst>
          </p:cNvPr>
          <p:cNvSpPr txBox="1"/>
          <p:nvPr/>
        </p:nvSpPr>
        <p:spPr>
          <a:xfrm>
            <a:off x="2538117" y="641702"/>
            <a:ext cx="7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EMS systems across the country are facing issues</a:t>
            </a:r>
          </a:p>
        </p:txBody>
      </p:sp>
      <p:grpSp>
        <p:nvGrpSpPr>
          <p:cNvPr id="42" name="Group 913">
            <a:extLst>
              <a:ext uri="{FF2B5EF4-FFF2-40B4-BE49-F238E27FC236}">
                <a16:creationId xmlns:a16="http://schemas.microsoft.com/office/drawing/2014/main" id="{97995A2E-4362-4C27-BC65-8F584D3FCB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951" y="1462879"/>
            <a:ext cx="457200" cy="457200"/>
            <a:chOff x="7834" y="3906"/>
            <a:chExt cx="340" cy="340"/>
          </a:xfrm>
          <a:solidFill>
            <a:schemeClr val="bg1"/>
          </a:solidFill>
        </p:grpSpPr>
        <p:sp>
          <p:nvSpPr>
            <p:cNvPr id="43" name="Freeform 914">
              <a:extLst>
                <a:ext uri="{FF2B5EF4-FFF2-40B4-BE49-F238E27FC236}">
                  <a16:creationId xmlns:a16="http://schemas.microsoft.com/office/drawing/2014/main" id="{B4C1C4C1-81ED-4FC1-B6B9-A1409B3B3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4" y="390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915">
              <a:extLst>
                <a:ext uri="{FF2B5EF4-FFF2-40B4-BE49-F238E27FC236}">
                  <a16:creationId xmlns:a16="http://schemas.microsoft.com/office/drawing/2014/main" id="{C64A6CE3-FC4B-4006-BA6E-EDD754B9F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" y="3960"/>
              <a:ext cx="170" cy="208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B28231-E0F0-4863-A614-490066103511}"/>
              </a:ext>
            </a:extLst>
          </p:cNvPr>
          <p:cNvSpPr/>
          <p:nvPr/>
        </p:nvSpPr>
        <p:spPr>
          <a:xfrm>
            <a:off x="823829" y="1493378"/>
            <a:ext cx="2308505" cy="40936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4F7BDC-E37E-4D5F-B9D0-58117A4ACAE5}"/>
              </a:ext>
            </a:extLst>
          </p:cNvPr>
          <p:cNvSpPr/>
          <p:nvPr/>
        </p:nvSpPr>
        <p:spPr>
          <a:xfrm>
            <a:off x="270149" y="1416123"/>
            <a:ext cx="3017520" cy="5638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587">
            <a:extLst>
              <a:ext uri="{FF2B5EF4-FFF2-40B4-BE49-F238E27FC236}">
                <a16:creationId xmlns:a16="http://schemas.microsoft.com/office/drawing/2014/main" id="{2894227C-4292-4B4D-82DB-0323381A77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688" y="2655126"/>
            <a:ext cx="457200" cy="457200"/>
          </a:xfrm>
          <a:custGeom>
            <a:avLst/>
            <a:gdLst>
              <a:gd name="T0" fmla="*/ 490 w 512"/>
              <a:gd name="T1" fmla="*/ 256 h 512"/>
              <a:gd name="T2" fmla="*/ 21 w 512"/>
              <a:gd name="T3" fmla="*/ 256 h 512"/>
              <a:gd name="T4" fmla="*/ 256 w 512"/>
              <a:gd name="T5" fmla="*/ 0 h 512"/>
              <a:gd name="T6" fmla="*/ 256 w 512"/>
              <a:gd name="T7" fmla="*/ 512 h 512"/>
              <a:gd name="T8" fmla="*/ 256 w 512"/>
              <a:gd name="T9" fmla="*/ 0 h 512"/>
              <a:gd name="T10" fmla="*/ 265 w 512"/>
              <a:gd name="T11" fmla="*/ 207 h 512"/>
              <a:gd name="T12" fmla="*/ 315 w 512"/>
              <a:gd name="T13" fmla="*/ 227 h 512"/>
              <a:gd name="T14" fmla="*/ 327 w 512"/>
              <a:gd name="T15" fmla="*/ 219 h 512"/>
              <a:gd name="T16" fmla="*/ 326 w 512"/>
              <a:gd name="T17" fmla="*/ 165 h 512"/>
              <a:gd name="T18" fmla="*/ 311 w 512"/>
              <a:gd name="T19" fmla="*/ 187 h 512"/>
              <a:gd name="T20" fmla="*/ 264 w 512"/>
              <a:gd name="T21" fmla="*/ 117 h 512"/>
              <a:gd name="T22" fmla="*/ 247 w 512"/>
              <a:gd name="T23" fmla="*/ 116 h 512"/>
              <a:gd name="T24" fmla="*/ 188 w 512"/>
              <a:gd name="T25" fmla="*/ 207 h 512"/>
              <a:gd name="T26" fmla="*/ 206 w 512"/>
              <a:gd name="T27" fmla="*/ 218 h 512"/>
              <a:gd name="T28" fmla="*/ 258 w 512"/>
              <a:gd name="T29" fmla="*/ 138 h 512"/>
              <a:gd name="T30" fmla="*/ 277 w 512"/>
              <a:gd name="T31" fmla="*/ 199 h 512"/>
              <a:gd name="T32" fmla="*/ 130 w 512"/>
              <a:gd name="T33" fmla="*/ 352 h 512"/>
              <a:gd name="T34" fmla="*/ 166 w 512"/>
              <a:gd name="T35" fmla="*/ 283 h 512"/>
              <a:gd name="T36" fmla="*/ 184 w 512"/>
              <a:gd name="T37" fmla="*/ 309 h 512"/>
              <a:gd name="T38" fmla="*/ 194 w 512"/>
              <a:gd name="T39" fmla="*/ 295 h 512"/>
              <a:gd name="T40" fmla="*/ 166 w 512"/>
              <a:gd name="T41" fmla="*/ 249 h 512"/>
              <a:gd name="T42" fmla="*/ 120 w 512"/>
              <a:gd name="T43" fmla="*/ 277 h 512"/>
              <a:gd name="T44" fmla="*/ 143 w 512"/>
              <a:gd name="T45" fmla="*/ 280 h 512"/>
              <a:gd name="T46" fmla="*/ 107 w 512"/>
              <a:gd name="T47" fmla="*/ 354 h 512"/>
              <a:gd name="T48" fmla="*/ 124 w 512"/>
              <a:gd name="T49" fmla="*/ 373 h 512"/>
              <a:gd name="T50" fmla="*/ 234 w 512"/>
              <a:gd name="T51" fmla="*/ 362 h 512"/>
              <a:gd name="T52" fmla="*/ 405 w 512"/>
              <a:gd name="T53" fmla="*/ 343 h 512"/>
              <a:gd name="T54" fmla="*/ 341 w 512"/>
              <a:gd name="T55" fmla="*/ 254 h 512"/>
              <a:gd name="T56" fmla="*/ 383 w 512"/>
              <a:gd name="T57" fmla="*/ 348 h 512"/>
              <a:gd name="T58" fmla="*/ 304 w 512"/>
              <a:gd name="T59" fmla="*/ 352 h 512"/>
              <a:gd name="T60" fmla="*/ 311 w 512"/>
              <a:gd name="T61" fmla="*/ 330 h 512"/>
              <a:gd name="T62" fmla="*/ 266 w 512"/>
              <a:gd name="T63" fmla="*/ 359 h 512"/>
              <a:gd name="T64" fmla="*/ 296 w 512"/>
              <a:gd name="T65" fmla="*/ 404 h 512"/>
              <a:gd name="T66" fmla="*/ 311 w 512"/>
              <a:gd name="T67" fmla="*/ 404 h 512"/>
              <a:gd name="T68" fmla="*/ 295 w 512"/>
              <a:gd name="T69" fmla="*/ 373 h 512"/>
              <a:gd name="T70" fmla="*/ 396 w 512"/>
              <a:gd name="T71" fmla="*/ 368 h 512"/>
              <a:gd name="T72" fmla="*/ 405 w 512"/>
              <a:gd name="T73" fmla="*/ 34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77" y="199"/>
                </a:moveTo>
                <a:cubicBezTo>
                  <a:pt x="271" y="198"/>
                  <a:pt x="266" y="202"/>
                  <a:pt x="265" y="207"/>
                </a:cubicBezTo>
                <a:cubicBezTo>
                  <a:pt x="264" y="213"/>
                  <a:pt x="268" y="219"/>
                  <a:pt x="274" y="220"/>
                </a:cubicBezTo>
                <a:cubicBezTo>
                  <a:pt x="315" y="227"/>
                  <a:pt x="315" y="227"/>
                  <a:pt x="315" y="227"/>
                </a:cubicBezTo>
                <a:cubicBezTo>
                  <a:pt x="315" y="227"/>
                  <a:pt x="316" y="227"/>
                  <a:pt x="317" y="227"/>
                </a:cubicBezTo>
                <a:cubicBezTo>
                  <a:pt x="322" y="227"/>
                  <a:pt x="326" y="224"/>
                  <a:pt x="327" y="219"/>
                </a:cubicBezTo>
                <a:cubicBezTo>
                  <a:pt x="335" y="177"/>
                  <a:pt x="335" y="177"/>
                  <a:pt x="335" y="177"/>
                </a:cubicBezTo>
                <a:cubicBezTo>
                  <a:pt x="336" y="171"/>
                  <a:pt x="332" y="166"/>
                  <a:pt x="326" y="165"/>
                </a:cubicBezTo>
                <a:cubicBezTo>
                  <a:pt x="320" y="164"/>
                  <a:pt x="315" y="168"/>
                  <a:pt x="314" y="174"/>
                </a:cubicBezTo>
                <a:cubicBezTo>
                  <a:pt x="311" y="187"/>
                  <a:pt x="311" y="187"/>
                  <a:pt x="311" y="187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1" y="118"/>
                  <a:pt x="267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3" y="116"/>
                  <a:pt x="239" y="118"/>
                  <a:pt x="237" y="121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5" y="212"/>
                  <a:pt x="186" y="219"/>
                  <a:pt x="192" y="222"/>
                </a:cubicBezTo>
                <a:cubicBezTo>
                  <a:pt x="197" y="225"/>
                  <a:pt x="203" y="224"/>
                  <a:pt x="206" y="21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95" y="202"/>
                  <a:pt x="295" y="202"/>
                  <a:pt x="295" y="202"/>
                </a:cubicBezTo>
                <a:lnTo>
                  <a:pt x="277" y="199"/>
                </a:lnTo>
                <a:close/>
                <a:moveTo>
                  <a:pt x="224" y="352"/>
                </a:moveTo>
                <a:cubicBezTo>
                  <a:pt x="130" y="352"/>
                  <a:pt x="130" y="352"/>
                  <a:pt x="130" y="352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66" y="283"/>
                  <a:pt x="166" y="283"/>
                  <a:pt x="166" y="283"/>
                </a:cubicBezTo>
                <a:cubicBezTo>
                  <a:pt x="174" y="302"/>
                  <a:pt x="174" y="302"/>
                  <a:pt x="174" y="302"/>
                </a:cubicBezTo>
                <a:cubicBezTo>
                  <a:pt x="175" y="307"/>
                  <a:pt x="179" y="309"/>
                  <a:pt x="184" y="309"/>
                </a:cubicBezTo>
                <a:cubicBezTo>
                  <a:pt x="185" y="309"/>
                  <a:pt x="186" y="309"/>
                  <a:pt x="187" y="309"/>
                </a:cubicBezTo>
                <a:cubicBezTo>
                  <a:pt x="193" y="307"/>
                  <a:pt x="196" y="301"/>
                  <a:pt x="194" y="295"/>
                </a:cubicBezTo>
                <a:cubicBezTo>
                  <a:pt x="180" y="256"/>
                  <a:pt x="180" y="256"/>
                  <a:pt x="180" y="256"/>
                </a:cubicBezTo>
                <a:cubicBezTo>
                  <a:pt x="178" y="250"/>
                  <a:pt x="171" y="247"/>
                  <a:pt x="166" y="249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1" y="265"/>
                  <a:pt x="118" y="271"/>
                  <a:pt x="120" y="277"/>
                </a:cubicBezTo>
                <a:cubicBezTo>
                  <a:pt x="122" y="282"/>
                  <a:pt x="128" y="285"/>
                  <a:pt x="134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07" y="343"/>
                  <a:pt x="107" y="343"/>
                  <a:pt x="107" y="343"/>
                </a:cubicBezTo>
                <a:cubicBezTo>
                  <a:pt x="105" y="347"/>
                  <a:pt x="105" y="351"/>
                  <a:pt x="107" y="354"/>
                </a:cubicBezTo>
                <a:cubicBezTo>
                  <a:pt x="115" y="368"/>
                  <a:pt x="115" y="368"/>
                  <a:pt x="115" y="368"/>
                </a:cubicBezTo>
                <a:cubicBezTo>
                  <a:pt x="117" y="371"/>
                  <a:pt x="121" y="373"/>
                  <a:pt x="124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30" y="373"/>
                  <a:pt x="234" y="368"/>
                  <a:pt x="234" y="362"/>
                </a:cubicBezTo>
                <a:cubicBezTo>
                  <a:pt x="234" y="356"/>
                  <a:pt x="230" y="352"/>
                  <a:pt x="224" y="352"/>
                </a:cubicBezTo>
                <a:close/>
                <a:moveTo>
                  <a:pt x="405" y="343"/>
                </a:moveTo>
                <a:cubicBezTo>
                  <a:pt x="355" y="258"/>
                  <a:pt x="355" y="258"/>
                  <a:pt x="355" y="258"/>
                </a:cubicBezTo>
                <a:cubicBezTo>
                  <a:pt x="352" y="253"/>
                  <a:pt x="346" y="251"/>
                  <a:pt x="341" y="254"/>
                </a:cubicBezTo>
                <a:cubicBezTo>
                  <a:pt x="335" y="257"/>
                  <a:pt x="334" y="263"/>
                  <a:pt x="337" y="268"/>
                </a:cubicBezTo>
                <a:cubicBezTo>
                  <a:pt x="383" y="348"/>
                  <a:pt x="383" y="348"/>
                  <a:pt x="383" y="348"/>
                </a:cubicBezTo>
                <a:cubicBezTo>
                  <a:pt x="381" y="352"/>
                  <a:pt x="381" y="352"/>
                  <a:pt x="381" y="352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11" y="345"/>
                  <a:pt x="311" y="345"/>
                  <a:pt x="311" y="345"/>
                </a:cubicBezTo>
                <a:cubicBezTo>
                  <a:pt x="315" y="341"/>
                  <a:pt x="315" y="334"/>
                  <a:pt x="311" y="330"/>
                </a:cubicBezTo>
                <a:cubicBezTo>
                  <a:pt x="307" y="325"/>
                  <a:pt x="300" y="325"/>
                  <a:pt x="296" y="330"/>
                </a:cubicBezTo>
                <a:cubicBezTo>
                  <a:pt x="266" y="359"/>
                  <a:pt x="266" y="359"/>
                  <a:pt x="266" y="359"/>
                </a:cubicBezTo>
                <a:cubicBezTo>
                  <a:pt x="262" y="363"/>
                  <a:pt x="262" y="370"/>
                  <a:pt x="266" y="374"/>
                </a:cubicBezTo>
                <a:cubicBezTo>
                  <a:pt x="296" y="404"/>
                  <a:pt x="296" y="404"/>
                  <a:pt x="296" y="404"/>
                </a:cubicBezTo>
                <a:cubicBezTo>
                  <a:pt x="298" y="406"/>
                  <a:pt x="300" y="407"/>
                  <a:pt x="303" y="407"/>
                </a:cubicBezTo>
                <a:cubicBezTo>
                  <a:pt x="306" y="407"/>
                  <a:pt x="309" y="406"/>
                  <a:pt x="311" y="404"/>
                </a:cubicBezTo>
                <a:cubicBezTo>
                  <a:pt x="315" y="400"/>
                  <a:pt x="315" y="393"/>
                  <a:pt x="311" y="389"/>
                </a:cubicBezTo>
                <a:cubicBezTo>
                  <a:pt x="295" y="373"/>
                  <a:pt x="295" y="373"/>
                  <a:pt x="295" y="373"/>
                </a:cubicBezTo>
                <a:cubicBezTo>
                  <a:pt x="387" y="373"/>
                  <a:pt x="387" y="373"/>
                  <a:pt x="387" y="373"/>
                </a:cubicBezTo>
                <a:cubicBezTo>
                  <a:pt x="391" y="373"/>
                  <a:pt x="394" y="371"/>
                  <a:pt x="396" y="368"/>
                </a:cubicBezTo>
                <a:cubicBezTo>
                  <a:pt x="405" y="354"/>
                  <a:pt x="405" y="354"/>
                  <a:pt x="405" y="354"/>
                </a:cubicBezTo>
                <a:cubicBezTo>
                  <a:pt x="407" y="351"/>
                  <a:pt x="407" y="347"/>
                  <a:pt x="405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24BDD9-ACB8-4F07-9FF9-E413CB789E26}"/>
              </a:ext>
            </a:extLst>
          </p:cNvPr>
          <p:cNvGrpSpPr/>
          <p:nvPr/>
        </p:nvGrpSpPr>
        <p:grpSpPr>
          <a:xfrm>
            <a:off x="4582746" y="1416123"/>
            <a:ext cx="3041935" cy="809119"/>
            <a:chOff x="130791" y="1416971"/>
            <a:chExt cx="3041935" cy="80911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5C4873A-EF95-4858-8634-52BC35032B49}"/>
                </a:ext>
              </a:extLst>
            </p:cNvPr>
            <p:cNvSpPr/>
            <p:nvPr/>
          </p:nvSpPr>
          <p:spPr>
            <a:xfrm>
              <a:off x="130791" y="1416971"/>
              <a:ext cx="3017520" cy="5638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11239EC-350F-427D-A7B4-EB7CD3E255AA}"/>
                </a:ext>
              </a:extLst>
            </p:cNvPr>
            <p:cNvSpPr/>
            <p:nvPr/>
          </p:nvSpPr>
          <p:spPr>
            <a:xfrm rot="10800000">
              <a:off x="155206" y="1976339"/>
              <a:ext cx="3017520" cy="2497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070944-8A8B-4C14-B4B0-AD4AB821273C}"/>
                </a:ext>
              </a:extLst>
            </p:cNvPr>
            <p:cNvSpPr/>
            <p:nvPr/>
          </p:nvSpPr>
          <p:spPr>
            <a:xfrm>
              <a:off x="667671" y="1494226"/>
              <a:ext cx="2146141" cy="35402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PPE</a:t>
              </a:r>
            </a:p>
          </p:txBody>
        </p:sp>
      </p:grpSp>
      <p:sp>
        <p:nvSpPr>
          <p:cNvPr id="69" name="Freeform 587">
            <a:extLst>
              <a:ext uri="{FF2B5EF4-FFF2-40B4-BE49-F238E27FC236}">
                <a16:creationId xmlns:a16="http://schemas.microsoft.com/office/drawing/2014/main" id="{AEE360BC-B132-4AEB-B2F1-F7431F21D4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33281" y="1469459"/>
            <a:ext cx="457200" cy="457200"/>
          </a:xfrm>
          <a:custGeom>
            <a:avLst/>
            <a:gdLst>
              <a:gd name="T0" fmla="*/ 490 w 512"/>
              <a:gd name="T1" fmla="*/ 256 h 512"/>
              <a:gd name="T2" fmla="*/ 21 w 512"/>
              <a:gd name="T3" fmla="*/ 256 h 512"/>
              <a:gd name="T4" fmla="*/ 256 w 512"/>
              <a:gd name="T5" fmla="*/ 0 h 512"/>
              <a:gd name="T6" fmla="*/ 256 w 512"/>
              <a:gd name="T7" fmla="*/ 512 h 512"/>
              <a:gd name="T8" fmla="*/ 256 w 512"/>
              <a:gd name="T9" fmla="*/ 0 h 512"/>
              <a:gd name="T10" fmla="*/ 265 w 512"/>
              <a:gd name="T11" fmla="*/ 207 h 512"/>
              <a:gd name="T12" fmla="*/ 315 w 512"/>
              <a:gd name="T13" fmla="*/ 227 h 512"/>
              <a:gd name="T14" fmla="*/ 327 w 512"/>
              <a:gd name="T15" fmla="*/ 219 h 512"/>
              <a:gd name="T16" fmla="*/ 326 w 512"/>
              <a:gd name="T17" fmla="*/ 165 h 512"/>
              <a:gd name="T18" fmla="*/ 311 w 512"/>
              <a:gd name="T19" fmla="*/ 187 h 512"/>
              <a:gd name="T20" fmla="*/ 264 w 512"/>
              <a:gd name="T21" fmla="*/ 117 h 512"/>
              <a:gd name="T22" fmla="*/ 247 w 512"/>
              <a:gd name="T23" fmla="*/ 116 h 512"/>
              <a:gd name="T24" fmla="*/ 188 w 512"/>
              <a:gd name="T25" fmla="*/ 207 h 512"/>
              <a:gd name="T26" fmla="*/ 206 w 512"/>
              <a:gd name="T27" fmla="*/ 218 h 512"/>
              <a:gd name="T28" fmla="*/ 258 w 512"/>
              <a:gd name="T29" fmla="*/ 138 h 512"/>
              <a:gd name="T30" fmla="*/ 277 w 512"/>
              <a:gd name="T31" fmla="*/ 199 h 512"/>
              <a:gd name="T32" fmla="*/ 130 w 512"/>
              <a:gd name="T33" fmla="*/ 352 h 512"/>
              <a:gd name="T34" fmla="*/ 166 w 512"/>
              <a:gd name="T35" fmla="*/ 283 h 512"/>
              <a:gd name="T36" fmla="*/ 184 w 512"/>
              <a:gd name="T37" fmla="*/ 309 h 512"/>
              <a:gd name="T38" fmla="*/ 194 w 512"/>
              <a:gd name="T39" fmla="*/ 295 h 512"/>
              <a:gd name="T40" fmla="*/ 166 w 512"/>
              <a:gd name="T41" fmla="*/ 249 h 512"/>
              <a:gd name="T42" fmla="*/ 120 w 512"/>
              <a:gd name="T43" fmla="*/ 277 h 512"/>
              <a:gd name="T44" fmla="*/ 143 w 512"/>
              <a:gd name="T45" fmla="*/ 280 h 512"/>
              <a:gd name="T46" fmla="*/ 107 w 512"/>
              <a:gd name="T47" fmla="*/ 354 h 512"/>
              <a:gd name="T48" fmla="*/ 124 w 512"/>
              <a:gd name="T49" fmla="*/ 373 h 512"/>
              <a:gd name="T50" fmla="*/ 234 w 512"/>
              <a:gd name="T51" fmla="*/ 362 h 512"/>
              <a:gd name="T52" fmla="*/ 405 w 512"/>
              <a:gd name="T53" fmla="*/ 343 h 512"/>
              <a:gd name="T54" fmla="*/ 341 w 512"/>
              <a:gd name="T55" fmla="*/ 254 h 512"/>
              <a:gd name="T56" fmla="*/ 383 w 512"/>
              <a:gd name="T57" fmla="*/ 348 h 512"/>
              <a:gd name="T58" fmla="*/ 304 w 512"/>
              <a:gd name="T59" fmla="*/ 352 h 512"/>
              <a:gd name="T60" fmla="*/ 311 w 512"/>
              <a:gd name="T61" fmla="*/ 330 h 512"/>
              <a:gd name="T62" fmla="*/ 266 w 512"/>
              <a:gd name="T63" fmla="*/ 359 h 512"/>
              <a:gd name="T64" fmla="*/ 296 w 512"/>
              <a:gd name="T65" fmla="*/ 404 h 512"/>
              <a:gd name="T66" fmla="*/ 311 w 512"/>
              <a:gd name="T67" fmla="*/ 404 h 512"/>
              <a:gd name="T68" fmla="*/ 295 w 512"/>
              <a:gd name="T69" fmla="*/ 373 h 512"/>
              <a:gd name="T70" fmla="*/ 396 w 512"/>
              <a:gd name="T71" fmla="*/ 368 h 512"/>
              <a:gd name="T72" fmla="*/ 405 w 512"/>
              <a:gd name="T73" fmla="*/ 34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77" y="199"/>
                </a:moveTo>
                <a:cubicBezTo>
                  <a:pt x="271" y="198"/>
                  <a:pt x="266" y="202"/>
                  <a:pt x="265" y="207"/>
                </a:cubicBezTo>
                <a:cubicBezTo>
                  <a:pt x="264" y="213"/>
                  <a:pt x="268" y="219"/>
                  <a:pt x="274" y="220"/>
                </a:cubicBezTo>
                <a:cubicBezTo>
                  <a:pt x="315" y="227"/>
                  <a:pt x="315" y="227"/>
                  <a:pt x="315" y="227"/>
                </a:cubicBezTo>
                <a:cubicBezTo>
                  <a:pt x="315" y="227"/>
                  <a:pt x="316" y="227"/>
                  <a:pt x="317" y="227"/>
                </a:cubicBezTo>
                <a:cubicBezTo>
                  <a:pt x="322" y="227"/>
                  <a:pt x="326" y="224"/>
                  <a:pt x="327" y="219"/>
                </a:cubicBezTo>
                <a:cubicBezTo>
                  <a:pt x="335" y="177"/>
                  <a:pt x="335" y="177"/>
                  <a:pt x="335" y="177"/>
                </a:cubicBezTo>
                <a:cubicBezTo>
                  <a:pt x="336" y="171"/>
                  <a:pt x="332" y="166"/>
                  <a:pt x="326" y="165"/>
                </a:cubicBezTo>
                <a:cubicBezTo>
                  <a:pt x="320" y="164"/>
                  <a:pt x="315" y="168"/>
                  <a:pt x="314" y="174"/>
                </a:cubicBezTo>
                <a:cubicBezTo>
                  <a:pt x="311" y="187"/>
                  <a:pt x="311" y="187"/>
                  <a:pt x="311" y="187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1" y="118"/>
                  <a:pt x="267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3" y="116"/>
                  <a:pt x="239" y="118"/>
                  <a:pt x="237" y="121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5" y="212"/>
                  <a:pt x="186" y="219"/>
                  <a:pt x="192" y="222"/>
                </a:cubicBezTo>
                <a:cubicBezTo>
                  <a:pt x="197" y="225"/>
                  <a:pt x="203" y="224"/>
                  <a:pt x="206" y="21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95" y="202"/>
                  <a:pt x="295" y="202"/>
                  <a:pt x="295" y="202"/>
                </a:cubicBezTo>
                <a:lnTo>
                  <a:pt x="277" y="199"/>
                </a:lnTo>
                <a:close/>
                <a:moveTo>
                  <a:pt x="224" y="352"/>
                </a:moveTo>
                <a:cubicBezTo>
                  <a:pt x="130" y="352"/>
                  <a:pt x="130" y="352"/>
                  <a:pt x="130" y="352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66" y="283"/>
                  <a:pt x="166" y="283"/>
                  <a:pt x="166" y="283"/>
                </a:cubicBezTo>
                <a:cubicBezTo>
                  <a:pt x="174" y="302"/>
                  <a:pt x="174" y="302"/>
                  <a:pt x="174" y="302"/>
                </a:cubicBezTo>
                <a:cubicBezTo>
                  <a:pt x="175" y="307"/>
                  <a:pt x="179" y="309"/>
                  <a:pt x="184" y="309"/>
                </a:cubicBezTo>
                <a:cubicBezTo>
                  <a:pt x="185" y="309"/>
                  <a:pt x="186" y="309"/>
                  <a:pt x="187" y="309"/>
                </a:cubicBezTo>
                <a:cubicBezTo>
                  <a:pt x="193" y="307"/>
                  <a:pt x="196" y="301"/>
                  <a:pt x="194" y="295"/>
                </a:cubicBezTo>
                <a:cubicBezTo>
                  <a:pt x="180" y="256"/>
                  <a:pt x="180" y="256"/>
                  <a:pt x="180" y="256"/>
                </a:cubicBezTo>
                <a:cubicBezTo>
                  <a:pt x="178" y="250"/>
                  <a:pt x="171" y="247"/>
                  <a:pt x="166" y="249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1" y="265"/>
                  <a:pt x="118" y="271"/>
                  <a:pt x="120" y="277"/>
                </a:cubicBezTo>
                <a:cubicBezTo>
                  <a:pt x="122" y="282"/>
                  <a:pt x="128" y="285"/>
                  <a:pt x="134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07" y="343"/>
                  <a:pt x="107" y="343"/>
                  <a:pt x="107" y="343"/>
                </a:cubicBezTo>
                <a:cubicBezTo>
                  <a:pt x="105" y="347"/>
                  <a:pt x="105" y="351"/>
                  <a:pt x="107" y="354"/>
                </a:cubicBezTo>
                <a:cubicBezTo>
                  <a:pt x="115" y="368"/>
                  <a:pt x="115" y="368"/>
                  <a:pt x="115" y="368"/>
                </a:cubicBezTo>
                <a:cubicBezTo>
                  <a:pt x="117" y="371"/>
                  <a:pt x="121" y="373"/>
                  <a:pt x="124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30" y="373"/>
                  <a:pt x="234" y="368"/>
                  <a:pt x="234" y="362"/>
                </a:cubicBezTo>
                <a:cubicBezTo>
                  <a:pt x="234" y="356"/>
                  <a:pt x="230" y="352"/>
                  <a:pt x="224" y="352"/>
                </a:cubicBezTo>
                <a:close/>
                <a:moveTo>
                  <a:pt x="405" y="343"/>
                </a:moveTo>
                <a:cubicBezTo>
                  <a:pt x="355" y="258"/>
                  <a:pt x="355" y="258"/>
                  <a:pt x="355" y="258"/>
                </a:cubicBezTo>
                <a:cubicBezTo>
                  <a:pt x="352" y="253"/>
                  <a:pt x="346" y="251"/>
                  <a:pt x="341" y="254"/>
                </a:cubicBezTo>
                <a:cubicBezTo>
                  <a:pt x="335" y="257"/>
                  <a:pt x="334" y="263"/>
                  <a:pt x="337" y="268"/>
                </a:cubicBezTo>
                <a:cubicBezTo>
                  <a:pt x="383" y="348"/>
                  <a:pt x="383" y="348"/>
                  <a:pt x="383" y="348"/>
                </a:cubicBezTo>
                <a:cubicBezTo>
                  <a:pt x="381" y="352"/>
                  <a:pt x="381" y="352"/>
                  <a:pt x="381" y="352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11" y="345"/>
                  <a:pt x="311" y="345"/>
                  <a:pt x="311" y="345"/>
                </a:cubicBezTo>
                <a:cubicBezTo>
                  <a:pt x="315" y="341"/>
                  <a:pt x="315" y="334"/>
                  <a:pt x="311" y="330"/>
                </a:cubicBezTo>
                <a:cubicBezTo>
                  <a:pt x="307" y="325"/>
                  <a:pt x="300" y="325"/>
                  <a:pt x="296" y="330"/>
                </a:cubicBezTo>
                <a:cubicBezTo>
                  <a:pt x="266" y="359"/>
                  <a:pt x="266" y="359"/>
                  <a:pt x="266" y="359"/>
                </a:cubicBezTo>
                <a:cubicBezTo>
                  <a:pt x="262" y="363"/>
                  <a:pt x="262" y="370"/>
                  <a:pt x="266" y="374"/>
                </a:cubicBezTo>
                <a:cubicBezTo>
                  <a:pt x="296" y="404"/>
                  <a:pt x="296" y="404"/>
                  <a:pt x="296" y="404"/>
                </a:cubicBezTo>
                <a:cubicBezTo>
                  <a:pt x="298" y="406"/>
                  <a:pt x="300" y="407"/>
                  <a:pt x="303" y="407"/>
                </a:cubicBezTo>
                <a:cubicBezTo>
                  <a:pt x="306" y="407"/>
                  <a:pt x="309" y="406"/>
                  <a:pt x="311" y="404"/>
                </a:cubicBezTo>
                <a:cubicBezTo>
                  <a:pt x="315" y="400"/>
                  <a:pt x="315" y="393"/>
                  <a:pt x="311" y="389"/>
                </a:cubicBezTo>
                <a:cubicBezTo>
                  <a:pt x="295" y="373"/>
                  <a:pt x="295" y="373"/>
                  <a:pt x="295" y="373"/>
                </a:cubicBezTo>
                <a:cubicBezTo>
                  <a:pt x="387" y="373"/>
                  <a:pt x="387" y="373"/>
                  <a:pt x="387" y="373"/>
                </a:cubicBezTo>
                <a:cubicBezTo>
                  <a:pt x="391" y="373"/>
                  <a:pt x="394" y="371"/>
                  <a:pt x="396" y="368"/>
                </a:cubicBezTo>
                <a:cubicBezTo>
                  <a:pt x="405" y="354"/>
                  <a:pt x="405" y="354"/>
                  <a:pt x="405" y="354"/>
                </a:cubicBezTo>
                <a:cubicBezTo>
                  <a:pt x="407" y="351"/>
                  <a:pt x="407" y="347"/>
                  <a:pt x="405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901A5-CE07-4126-85B9-4EB928862B5A}"/>
              </a:ext>
            </a:extLst>
          </p:cNvPr>
          <p:cNvSpPr/>
          <p:nvPr/>
        </p:nvSpPr>
        <p:spPr>
          <a:xfrm>
            <a:off x="6889607" y="2331220"/>
            <a:ext cx="4986395" cy="1020945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69B28D-A2C7-4612-B6BD-7A70FD43E7F3}"/>
              </a:ext>
            </a:extLst>
          </p:cNvPr>
          <p:cNvGrpSpPr/>
          <p:nvPr/>
        </p:nvGrpSpPr>
        <p:grpSpPr>
          <a:xfrm>
            <a:off x="7064885" y="2294039"/>
            <a:ext cx="4986395" cy="2773436"/>
            <a:chOff x="223904" y="4030081"/>
            <a:chExt cx="4986395" cy="27734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C4F89D-180C-48C3-9F77-DF5B43B62B0D}"/>
                </a:ext>
              </a:extLst>
            </p:cNvPr>
            <p:cNvSpPr/>
            <p:nvPr/>
          </p:nvSpPr>
          <p:spPr>
            <a:xfrm>
              <a:off x="223904" y="4192162"/>
              <a:ext cx="4986395" cy="26113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This is especially true for private non-profit and private for-profit services that may not have a direct relationship with state emergency management or public health officials.</a:t>
              </a:r>
            </a:p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72FCDE-1955-41C6-8F5B-D48766959904}"/>
                </a:ext>
              </a:extLst>
            </p:cNvPr>
            <p:cNvSpPr/>
            <p:nvPr/>
          </p:nvSpPr>
          <p:spPr>
            <a:xfrm>
              <a:off x="1840429" y="4030081"/>
              <a:ext cx="1967024" cy="338554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Steps: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26D187-F2EA-47A8-96A5-42AA7498F227}"/>
                </a:ext>
              </a:extLst>
            </p:cNvPr>
            <p:cNvSpPr txBox="1"/>
            <p:nvPr/>
          </p:nvSpPr>
          <p:spPr>
            <a:xfrm>
              <a:off x="282617" y="4392256"/>
              <a:ext cx="4886368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Identify issues regarding EMS agency access to PPE supplies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from their regular distribution channels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Ensure that state emergency management and public health officials have visibility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on the PPE needs of EMS agencies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Develop contingency plans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to ensure that unmet needs of EMS agencies are being addressed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4C5F83F-7FC0-4476-8FD8-E26786EC052F}"/>
              </a:ext>
            </a:extLst>
          </p:cNvPr>
          <p:cNvSpPr txBox="1"/>
          <p:nvPr/>
        </p:nvSpPr>
        <p:spPr>
          <a:xfrm>
            <a:off x="2516071" y="146626"/>
            <a:ext cx="7159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| Impact &amp; Next Steps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2CE7E6-1BE7-4041-9DB3-9D3341EE8C42}"/>
              </a:ext>
            </a:extLst>
          </p:cNvPr>
          <p:cNvGrpSpPr/>
          <p:nvPr/>
        </p:nvGrpSpPr>
        <p:grpSpPr>
          <a:xfrm>
            <a:off x="106115" y="2309006"/>
            <a:ext cx="6544405" cy="3132871"/>
            <a:chOff x="106115" y="2309006"/>
            <a:chExt cx="6544405" cy="313287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8AB459-229E-4EAF-AF91-E5EC2FE947BE}"/>
                </a:ext>
              </a:extLst>
            </p:cNvPr>
            <p:cNvGrpSpPr/>
            <p:nvPr/>
          </p:nvGrpSpPr>
          <p:grpSpPr>
            <a:xfrm>
              <a:off x="106115" y="2309006"/>
              <a:ext cx="6544405" cy="3132871"/>
              <a:chOff x="3001589" y="5675425"/>
              <a:chExt cx="6544405" cy="313287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12E7AC03-C466-488F-8776-FE176875BF4D}"/>
                  </a:ext>
                </a:extLst>
              </p:cNvPr>
              <p:cNvSpPr/>
              <p:nvPr/>
            </p:nvSpPr>
            <p:spPr>
              <a:xfrm>
                <a:off x="3192447" y="5842618"/>
                <a:ext cx="6353547" cy="296567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40524BD-0ED9-49C8-BC9F-7B9AAC0B7C15}"/>
                  </a:ext>
                </a:extLst>
              </p:cNvPr>
              <p:cNvGrpSpPr/>
              <p:nvPr/>
            </p:nvGrpSpPr>
            <p:grpSpPr>
              <a:xfrm>
                <a:off x="3001589" y="5675425"/>
                <a:ext cx="679846" cy="663852"/>
                <a:chOff x="9724341" y="4161414"/>
                <a:chExt cx="679846" cy="66385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D050438-5C7E-42E9-8001-BC4A6A20D534}"/>
                    </a:ext>
                  </a:extLst>
                </p:cNvPr>
                <p:cNvSpPr/>
                <p:nvPr/>
              </p:nvSpPr>
              <p:spPr>
                <a:xfrm>
                  <a:off x="9823316" y="4298089"/>
                  <a:ext cx="580871" cy="5271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8" name="Group 503">
                  <a:extLst>
                    <a:ext uri="{FF2B5EF4-FFF2-40B4-BE49-F238E27FC236}">
                      <a16:creationId xmlns:a16="http://schemas.microsoft.com/office/drawing/2014/main" id="{BFEA959E-33C2-4C6B-96F2-050A91ACF9E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724341" y="4161414"/>
                  <a:ext cx="663852" cy="663852"/>
                  <a:chOff x="1920" y="2027"/>
                  <a:chExt cx="340" cy="340"/>
                </a:xfrm>
                <a:solidFill>
                  <a:schemeClr val="tx1"/>
                </a:solidFill>
              </p:grpSpPr>
              <p:sp>
                <p:nvSpPr>
                  <p:cNvPr id="70" name="Freeform 504">
                    <a:extLst>
                      <a:ext uri="{FF2B5EF4-FFF2-40B4-BE49-F238E27FC236}">
                        <a16:creationId xmlns:a16="http://schemas.microsoft.com/office/drawing/2014/main" id="{A0568BD7-1746-47E5-84CB-F9B1B53C876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83" y="2097"/>
                    <a:ext cx="213" cy="178"/>
                  </a:xfrm>
                  <a:custGeom>
                    <a:avLst/>
                    <a:gdLst>
                      <a:gd name="T0" fmla="*/ 319 w 321"/>
                      <a:gd name="T1" fmla="*/ 252 h 268"/>
                      <a:gd name="T2" fmla="*/ 170 w 321"/>
                      <a:gd name="T3" fmla="*/ 6 h 268"/>
                      <a:gd name="T4" fmla="*/ 152 w 321"/>
                      <a:gd name="T5" fmla="*/ 6 h 268"/>
                      <a:gd name="T6" fmla="*/ 2 w 321"/>
                      <a:gd name="T7" fmla="*/ 252 h 268"/>
                      <a:gd name="T8" fmla="*/ 2 w 321"/>
                      <a:gd name="T9" fmla="*/ 263 h 268"/>
                      <a:gd name="T10" fmla="*/ 11 w 321"/>
                      <a:gd name="T11" fmla="*/ 268 h 268"/>
                      <a:gd name="T12" fmla="*/ 310 w 321"/>
                      <a:gd name="T13" fmla="*/ 268 h 268"/>
                      <a:gd name="T14" fmla="*/ 319 w 321"/>
                      <a:gd name="T15" fmla="*/ 263 h 268"/>
                      <a:gd name="T16" fmla="*/ 319 w 321"/>
                      <a:gd name="T17" fmla="*/ 252 h 268"/>
                      <a:gd name="T18" fmla="*/ 30 w 321"/>
                      <a:gd name="T19" fmla="*/ 247 h 268"/>
                      <a:gd name="T20" fmla="*/ 161 w 321"/>
                      <a:gd name="T21" fmla="*/ 33 h 268"/>
                      <a:gd name="T22" fmla="*/ 291 w 321"/>
                      <a:gd name="T23" fmla="*/ 247 h 268"/>
                      <a:gd name="T24" fmla="*/ 30 w 321"/>
                      <a:gd name="T25" fmla="*/ 247 h 268"/>
                      <a:gd name="T26" fmla="*/ 161 w 321"/>
                      <a:gd name="T27" fmla="*/ 87 h 268"/>
                      <a:gd name="T28" fmla="*/ 171 w 321"/>
                      <a:gd name="T29" fmla="*/ 97 h 268"/>
                      <a:gd name="T30" fmla="*/ 171 w 321"/>
                      <a:gd name="T31" fmla="*/ 172 h 268"/>
                      <a:gd name="T32" fmla="*/ 161 w 321"/>
                      <a:gd name="T33" fmla="*/ 183 h 268"/>
                      <a:gd name="T34" fmla="*/ 150 w 321"/>
                      <a:gd name="T35" fmla="*/ 172 h 268"/>
                      <a:gd name="T36" fmla="*/ 150 w 321"/>
                      <a:gd name="T37" fmla="*/ 97 h 268"/>
                      <a:gd name="T38" fmla="*/ 161 w 321"/>
                      <a:gd name="T39" fmla="*/ 87 h 268"/>
                      <a:gd name="T40" fmla="*/ 171 w 321"/>
                      <a:gd name="T41" fmla="*/ 215 h 268"/>
                      <a:gd name="T42" fmla="*/ 161 w 321"/>
                      <a:gd name="T43" fmla="*/ 225 h 268"/>
                      <a:gd name="T44" fmla="*/ 150 w 321"/>
                      <a:gd name="T45" fmla="*/ 215 h 268"/>
                      <a:gd name="T46" fmla="*/ 161 w 321"/>
                      <a:gd name="T47" fmla="*/ 204 h 268"/>
                      <a:gd name="T48" fmla="*/ 171 w 321"/>
                      <a:gd name="T49" fmla="*/ 215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1" h="268">
                        <a:moveTo>
                          <a:pt x="319" y="252"/>
                        </a:moveTo>
                        <a:cubicBezTo>
                          <a:pt x="170" y="6"/>
                          <a:pt x="170" y="6"/>
                          <a:pt x="170" y="6"/>
                        </a:cubicBezTo>
                        <a:cubicBezTo>
                          <a:pt x="166" y="0"/>
                          <a:pt x="155" y="0"/>
                          <a:pt x="152" y="6"/>
                        </a:cubicBezTo>
                        <a:cubicBezTo>
                          <a:pt x="2" y="252"/>
                          <a:pt x="2" y="252"/>
                          <a:pt x="2" y="252"/>
                        </a:cubicBezTo>
                        <a:cubicBezTo>
                          <a:pt x="0" y="255"/>
                          <a:pt x="0" y="259"/>
                          <a:pt x="2" y="263"/>
                        </a:cubicBezTo>
                        <a:cubicBezTo>
                          <a:pt x="4" y="266"/>
                          <a:pt x="7" y="268"/>
                          <a:pt x="11" y="268"/>
                        </a:cubicBezTo>
                        <a:cubicBezTo>
                          <a:pt x="310" y="268"/>
                          <a:pt x="310" y="268"/>
                          <a:pt x="310" y="268"/>
                        </a:cubicBezTo>
                        <a:cubicBezTo>
                          <a:pt x="314" y="268"/>
                          <a:pt x="317" y="266"/>
                          <a:pt x="319" y="263"/>
                        </a:cubicBezTo>
                        <a:cubicBezTo>
                          <a:pt x="321" y="259"/>
                          <a:pt x="321" y="255"/>
                          <a:pt x="319" y="252"/>
                        </a:cubicBezTo>
                        <a:close/>
                        <a:moveTo>
                          <a:pt x="30" y="247"/>
                        </a:moveTo>
                        <a:cubicBezTo>
                          <a:pt x="161" y="33"/>
                          <a:pt x="161" y="33"/>
                          <a:pt x="161" y="33"/>
                        </a:cubicBezTo>
                        <a:cubicBezTo>
                          <a:pt x="291" y="247"/>
                          <a:pt x="291" y="247"/>
                          <a:pt x="291" y="247"/>
                        </a:cubicBezTo>
                        <a:lnTo>
                          <a:pt x="30" y="247"/>
                        </a:lnTo>
                        <a:close/>
                        <a:moveTo>
                          <a:pt x="161" y="87"/>
                        </a:moveTo>
                        <a:cubicBezTo>
                          <a:pt x="167" y="87"/>
                          <a:pt x="171" y="91"/>
                          <a:pt x="171" y="97"/>
                        </a:cubicBezTo>
                        <a:cubicBezTo>
                          <a:pt x="171" y="172"/>
                          <a:pt x="171" y="172"/>
                          <a:pt x="171" y="172"/>
                        </a:cubicBezTo>
                        <a:cubicBezTo>
                          <a:pt x="171" y="178"/>
                          <a:pt x="167" y="183"/>
                          <a:pt x="161" y="183"/>
                        </a:cubicBezTo>
                        <a:cubicBezTo>
                          <a:pt x="155" y="183"/>
                          <a:pt x="150" y="178"/>
                          <a:pt x="150" y="172"/>
                        </a:cubicBezTo>
                        <a:cubicBezTo>
                          <a:pt x="150" y="97"/>
                          <a:pt x="150" y="97"/>
                          <a:pt x="150" y="97"/>
                        </a:cubicBezTo>
                        <a:cubicBezTo>
                          <a:pt x="150" y="91"/>
                          <a:pt x="155" y="87"/>
                          <a:pt x="161" y="87"/>
                        </a:cubicBezTo>
                        <a:close/>
                        <a:moveTo>
                          <a:pt x="171" y="215"/>
                        </a:moveTo>
                        <a:cubicBezTo>
                          <a:pt x="171" y="221"/>
                          <a:pt x="167" y="225"/>
                          <a:pt x="161" y="225"/>
                        </a:cubicBezTo>
                        <a:cubicBezTo>
                          <a:pt x="155" y="225"/>
                          <a:pt x="150" y="221"/>
                          <a:pt x="150" y="215"/>
                        </a:cubicBezTo>
                        <a:cubicBezTo>
                          <a:pt x="150" y="209"/>
                          <a:pt x="155" y="204"/>
                          <a:pt x="161" y="204"/>
                        </a:cubicBezTo>
                        <a:cubicBezTo>
                          <a:pt x="167" y="204"/>
                          <a:pt x="171" y="209"/>
                          <a:pt x="171" y="2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Freeform 505">
                    <a:extLst>
                      <a:ext uri="{FF2B5EF4-FFF2-40B4-BE49-F238E27FC236}">
                        <a16:creationId xmlns:a16="http://schemas.microsoft.com/office/drawing/2014/main" id="{1CF786A7-02C6-4CDF-9B50-FEAE49F90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0" y="2027"/>
                    <a:ext cx="340" cy="340"/>
                  </a:xfrm>
                  <a:custGeom>
                    <a:avLst/>
                    <a:gdLst>
                      <a:gd name="T0" fmla="*/ 256 w 512"/>
                      <a:gd name="T1" fmla="*/ 21 h 512"/>
                      <a:gd name="T2" fmla="*/ 490 w 512"/>
                      <a:gd name="T3" fmla="*/ 256 h 512"/>
                      <a:gd name="T4" fmla="*/ 256 w 512"/>
                      <a:gd name="T5" fmla="*/ 490 h 512"/>
                      <a:gd name="T6" fmla="*/ 21 w 512"/>
                      <a:gd name="T7" fmla="*/ 256 h 512"/>
                      <a:gd name="T8" fmla="*/ 256 w 512"/>
                      <a:gd name="T9" fmla="*/ 21 h 512"/>
                      <a:gd name="T10" fmla="*/ 256 w 512"/>
                      <a:gd name="T11" fmla="*/ 0 h 512"/>
                      <a:gd name="T12" fmla="*/ 0 w 512"/>
                      <a:gd name="T13" fmla="*/ 256 h 512"/>
                      <a:gd name="T14" fmla="*/ 256 w 512"/>
                      <a:gd name="T15" fmla="*/ 512 h 512"/>
                      <a:gd name="T16" fmla="*/ 512 w 512"/>
                      <a:gd name="T17" fmla="*/ 256 h 512"/>
                      <a:gd name="T18" fmla="*/ 256 w 512"/>
                      <a:gd name="T19" fmla="*/ 0 h 5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2" h="512">
                        <a:moveTo>
                          <a:pt x="256" y="21"/>
                        </a:moveTo>
                        <a:cubicBezTo>
                          <a:pt x="385" y="21"/>
                          <a:pt x="490" y="126"/>
                          <a:pt x="490" y="256"/>
                        </a:cubicBezTo>
                        <a:cubicBezTo>
                          <a:pt x="490" y="385"/>
                          <a:pt x="385" y="490"/>
                          <a:pt x="256" y="490"/>
                        </a:cubicBezTo>
                        <a:cubicBezTo>
                          <a:pt x="126" y="490"/>
                          <a:pt x="21" y="385"/>
                          <a:pt x="21" y="256"/>
                        </a:cubicBezTo>
                        <a:cubicBezTo>
                          <a:pt x="21" y="126"/>
                          <a:pt x="126" y="21"/>
                          <a:pt x="256" y="21"/>
                        </a:cubicBezTo>
                        <a:moveTo>
                          <a:pt x="256" y="0"/>
                        </a:moveTo>
                        <a:cubicBezTo>
                          <a:pt x="114" y="0"/>
                          <a:pt x="0" y="114"/>
                          <a:pt x="0" y="256"/>
                        </a:cubicBezTo>
                        <a:cubicBezTo>
                          <a:pt x="0" y="397"/>
                          <a:pt x="114" y="512"/>
                          <a:pt x="256" y="512"/>
                        </a:cubicBezTo>
                        <a:cubicBezTo>
                          <a:pt x="397" y="512"/>
                          <a:pt x="512" y="397"/>
                          <a:pt x="512" y="256"/>
                        </a:cubicBezTo>
                        <a:cubicBezTo>
                          <a:pt x="512" y="114"/>
                          <a:pt x="397" y="0"/>
                          <a:pt x="25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423DDFD-AAD9-4608-9942-7867FC0809BD}"/>
                  </a:ext>
                </a:extLst>
              </p:cNvPr>
              <p:cNvSpPr txBox="1"/>
              <p:nvPr/>
            </p:nvSpPr>
            <p:spPr>
              <a:xfrm>
                <a:off x="3694994" y="5848885"/>
                <a:ext cx="2147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Impact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63391C-2AD4-48F8-B470-6E5AFA48C181}"/>
                </a:ext>
              </a:extLst>
            </p:cNvPr>
            <p:cNvSpPr txBox="1"/>
            <p:nvPr/>
          </p:nvSpPr>
          <p:spPr>
            <a:xfrm>
              <a:off x="702601" y="2877499"/>
              <a:ext cx="584645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EMS agencies may have no recourse but to request PPE supplies from their local and state emergency management chains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It may be difficult for certain EMS agencies, including private non-profit and private for-profit services, to communicate their needs to state and local emergency managers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 lack of PPE will place responders in a position of undue risk, and threatens to further stress staffing and response capabilities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19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43F4BF-04B0-4DDF-81C9-7F547EFE8E56}"/>
              </a:ext>
            </a:extLst>
          </p:cNvPr>
          <p:cNvSpPr/>
          <p:nvPr/>
        </p:nvSpPr>
        <p:spPr>
          <a:xfrm>
            <a:off x="1976456" y="601132"/>
            <a:ext cx="8507830" cy="737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B2772E-9108-4E5F-9551-23AB2D6ABFE4}"/>
              </a:ext>
            </a:extLst>
          </p:cNvPr>
          <p:cNvSpPr txBox="1"/>
          <p:nvPr/>
        </p:nvSpPr>
        <p:spPr>
          <a:xfrm>
            <a:off x="2538117" y="641702"/>
            <a:ext cx="7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EMS systems across the country are facing issues</a:t>
            </a:r>
          </a:p>
        </p:txBody>
      </p:sp>
      <p:grpSp>
        <p:nvGrpSpPr>
          <p:cNvPr id="42" name="Group 913">
            <a:extLst>
              <a:ext uri="{FF2B5EF4-FFF2-40B4-BE49-F238E27FC236}">
                <a16:creationId xmlns:a16="http://schemas.microsoft.com/office/drawing/2014/main" id="{97995A2E-4362-4C27-BC65-8F584D3FCB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951" y="1462879"/>
            <a:ext cx="457200" cy="457200"/>
            <a:chOff x="7834" y="3906"/>
            <a:chExt cx="340" cy="340"/>
          </a:xfrm>
          <a:solidFill>
            <a:schemeClr val="bg1"/>
          </a:solidFill>
        </p:grpSpPr>
        <p:sp>
          <p:nvSpPr>
            <p:cNvPr id="43" name="Freeform 914">
              <a:extLst>
                <a:ext uri="{FF2B5EF4-FFF2-40B4-BE49-F238E27FC236}">
                  <a16:creationId xmlns:a16="http://schemas.microsoft.com/office/drawing/2014/main" id="{B4C1C4C1-81ED-4FC1-B6B9-A1409B3B3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4" y="390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915">
              <a:extLst>
                <a:ext uri="{FF2B5EF4-FFF2-40B4-BE49-F238E27FC236}">
                  <a16:creationId xmlns:a16="http://schemas.microsoft.com/office/drawing/2014/main" id="{C64A6CE3-FC4B-4006-BA6E-EDD754B9F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" y="3960"/>
              <a:ext cx="170" cy="208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B28231-E0F0-4863-A614-490066103511}"/>
              </a:ext>
            </a:extLst>
          </p:cNvPr>
          <p:cNvSpPr/>
          <p:nvPr/>
        </p:nvSpPr>
        <p:spPr>
          <a:xfrm>
            <a:off x="823829" y="1493378"/>
            <a:ext cx="2308505" cy="40936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4F7BDC-E37E-4D5F-B9D0-58117A4ACAE5}"/>
              </a:ext>
            </a:extLst>
          </p:cNvPr>
          <p:cNvSpPr/>
          <p:nvPr/>
        </p:nvSpPr>
        <p:spPr>
          <a:xfrm>
            <a:off x="270149" y="1416123"/>
            <a:ext cx="3017520" cy="5638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587">
            <a:extLst>
              <a:ext uri="{FF2B5EF4-FFF2-40B4-BE49-F238E27FC236}">
                <a16:creationId xmlns:a16="http://schemas.microsoft.com/office/drawing/2014/main" id="{2894227C-4292-4B4D-82DB-0323381A77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688" y="2655126"/>
            <a:ext cx="457200" cy="457200"/>
          </a:xfrm>
          <a:custGeom>
            <a:avLst/>
            <a:gdLst>
              <a:gd name="T0" fmla="*/ 490 w 512"/>
              <a:gd name="T1" fmla="*/ 256 h 512"/>
              <a:gd name="T2" fmla="*/ 21 w 512"/>
              <a:gd name="T3" fmla="*/ 256 h 512"/>
              <a:gd name="T4" fmla="*/ 256 w 512"/>
              <a:gd name="T5" fmla="*/ 0 h 512"/>
              <a:gd name="T6" fmla="*/ 256 w 512"/>
              <a:gd name="T7" fmla="*/ 512 h 512"/>
              <a:gd name="T8" fmla="*/ 256 w 512"/>
              <a:gd name="T9" fmla="*/ 0 h 512"/>
              <a:gd name="T10" fmla="*/ 265 w 512"/>
              <a:gd name="T11" fmla="*/ 207 h 512"/>
              <a:gd name="T12" fmla="*/ 315 w 512"/>
              <a:gd name="T13" fmla="*/ 227 h 512"/>
              <a:gd name="T14" fmla="*/ 327 w 512"/>
              <a:gd name="T15" fmla="*/ 219 h 512"/>
              <a:gd name="T16" fmla="*/ 326 w 512"/>
              <a:gd name="T17" fmla="*/ 165 h 512"/>
              <a:gd name="T18" fmla="*/ 311 w 512"/>
              <a:gd name="T19" fmla="*/ 187 h 512"/>
              <a:gd name="T20" fmla="*/ 264 w 512"/>
              <a:gd name="T21" fmla="*/ 117 h 512"/>
              <a:gd name="T22" fmla="*/ 247 w 512"/>
              <a:gd name="T23" fmla="*/ 116 h 512"/>
              <a:gd name="T24" fmla="*/ 188 w 512"/>
              <a:gd name="T25" fmla="*/ 207 h 512"/>
              <a:gd name="T26" fmla="*/ 206 w 512"/>
              <a:gd name="T27" fmla="*/ 218 h 512"/>
              <a:gd name="T28" fmla="*/ 258 w 512"/>
              <a:gd name="T29" fmla="*/ 138 h 512"/>
              <a:gd name="T30" fmla="*/ 277 w 512"/>
              <a:gd name="T31" fmla="*/ 199 h 512"/>
              <a:gd name="T32" fmla="*/ 130 w 512"/>
              <a:gd name="T33" fmla="*/ 352 h 512"/>
              <a:gd name="T34" fmla="*/ 166 w 512"/>
              <a:gd name="T35" fmla="*/ 283 h 512"/>
              <a:gd name="T36" fmla="*/ 184 w 512"/>
              <a:gd name="T37" fmla="*/ 309 h 512"/>
              <a:gd name="T38" fmla="*/ 194 w 512"/>
              <a:gd name="T39" fmla="*/ 295 h 512"/>
              <a:gd name="T40" fmla="*/ 166 w 512"/>
              <a:gd name="T41" fmla="*/ 249 h 512"/>
              <a:gd name="T42" fmla="*/ 120 w 512"/>
              <a:gd name="T43" fmla="*/ 277 h 512"/>
              <a:gd name="T44" fmla="*/ 143 w 512"/>
              <a:gd name="T45" fmla="*/ 280 h 512"/>
              <a:gd name="T46" fmla="*/ 107 w 512"/>
              <a:gd name="T47" fmla="*/ 354 h 512"/>
              <a:gd name="T48" fmla="*/ 124 w 512"/>
              <a:gd name="T49" fmla="*/ 373 h 512"/>
              <a:gd name="T50" fmla="*/ 234 w 512"/>
              <a:gd name="T51" fmla="*/ 362 h 512"/>
              <a:gd name="T52" fmla="*/ 405 w 512"/>
              <a:gd name="T53" fmla="*/ 343 h 512"/>
              <a:gd name="T54" fmla="*/ 341 w 512"/>
              <a:gd name="T55" fmla="*/ 254 h 512"/>
              <a:gd name="T56" fmla="*/ 383 w 512"/>
              <a:gd name="T57" fmla="*/ 348 h 512"/>
              <a:gd name="T58" fmla="*/ 304 w 512"/>
              <a:gd name="T59" fmla="*/ 352 h 512"/>
              <a:gd name="T60" fmla="*/ 311 w 512"/>
              <a:gd name="T61" fmla="*/ 330 h 512"/>
              <a:gd name="T62" fmla="*/ 266 w 512"/>
              <a:gd name="T63" fmla="*/ 359 h 512"/>
              <a:gd name="T64" fmla="*/ 296 w 512"/>
              <a:gd name="T65" fmla="*/ 404 h 512"/>
              <a:gd name="T66" fmla="*/ 311 w 512"/>
              <a:gd name="T67" fmla="*/ 404 h 512"/>
              <a:gd name="T68" fmla="*/ 295 w 512"/>
              <a:gd name="T69" fmla="*/ 373 h 512"/>
              <a:gd name="T70" fmla="*/ 396 w 512"/>
              <a:gd name="T71" fmla="*/ 368 h 512"/>
              <a:gd name="T72" fmla="*/ 405 w 512"/>
              <a:gd name="T73" fmla="*/ 34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77" y="199"/>
                </a:moveTo>
                <a:cubicBezTo>
                  <a:pt x="271" y="198"/>
                  <a:pt x="266" y="202"/>
                  <a:pt x="265" y="207"/>
                </a:cubicBezTo>
                <a:cubicBezTo>
                  <a:pt x="264" y="213"/>
                  <a:pt x="268" y="219"/>
                  <a:pt x="274" y="220"/>
                </a:cubicBezTo>
                <a:cubicBezTo>
                  <a:pt x="315" y="227"/>
                  <a:pt x="315" y="227"/>
                  <a:pt x="315" y="227"/>
                </a:cubicBezTo>
                <a:cubicBezTo>
                  <a:pt x="315" y="227"/>
                  <a:pt x="316" y="227"/>
                  <a:pt x="317" y="227"/>
                </a:cubicBezTo>
                <a:cubicBezTo>
                  <a:pt x="322" y="227"/>
                  <a:pt x="326" y="224"/>
                  <a:pt x="327" y="219"/>
                </a:cubicBezTo>
                <a:cubicBezTo>
                  <a:pt x="335" y="177"/>
                  <a:pt x="335" y="177"/>
                  <a:pt x="335" y="177"/>
                </a:cubicBezTo>
                <a:cubicBezTo>
                  <a:pt x="336" y="171"/>
                  <a:pt x="332" y="166"/>
                  <a:pt x="326" y="165"/>
                </a:cubicBezTo>
                <a:cubicBezTo>
                  <a:pt x="320" y="164"/>
                  <a:pt x="315" y="168"/>
                  <a:pt x="314" y="174"/>
                </a:cubicBezTo>
                <a:cubicBezTo>
                  <a:pt x="311" y="187"/>
                  <a:pt x="311" y="187"/>
                  <a:pt x="311" y="187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1" y="118"/>
                  <a:pt x="267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3" y="116"/>
                  <a:pt x="239" y="118"/>
                  <a:pt x="237" y="121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5" y="212"/>
                  <a:pt x="186" y="219"/>
                  <a:pt x="192" y="222"/>
                </a:cubicBezTo>
                <a:cubicBezTo>
                  <a:pt x="197" y="225"/>
                  <a:pt x="203" y="224"/>
                  <a:pt x="206" y="218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95" y="202"/>
                  <a:pt x="295" y="202"/>
                  <a:pt x="295" y="202"/>
                </a:cubicBezTo>
                <a:lnTo>
                  <a:pt x="277" y="199"/>
                </a:lnTo>
                <a:close/>
                <a:moveTo>
                  <a:pt x="224" y="352"/>
                </a:moveTo>
                <a:cubicBezTo>
                  <a:pt x="130" y="352"/>
                  <a:pt x="130" y="352"/>
                  <a:pt x="130" y="352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66" y="283"/>
                  <a:pt x="166" y="283"/>
                  <a:pt x="166" y="283"/>
                </a:cubicBezTo>
                <a:cubicBezTo>
                  <a:pt x="174" y="302"/>
                  <a:pt x="174" y="302"/>
                  <a:pt x="174" y="302"/>
                </a:cubicBezTo>
                <a:cubicBezTo>
                  <a:pt x="175" y="307"/>
                  <a:pt x="179" y="309"/>
                  <a:pt x="184" y="309"/>
                </a:cubicBezTo>
                <a:cubicBezTo>
                  <a:pt x="185" y="309"/>
                  <a:pt x="186" y="309"/>
                  <a:pt x="187" y="309"/>
                </a:cubicBezTo>
                <a:cubicBezTo>
                  <a:pt x="193" y="307"/>
                  <a:pt x="196" y="301"/>
                  <a:pt x="194" y="295"/>
                </a:cubicBezTo>
                <a:cubicBezTo>
                  <a:pt x="180" y="256"/>
                  <a:pt x="180" y="256"/>
                  <a:pt x="180" y="256"/>
                </a:cubicBezTo>
                <a:cubicBezTo>
                  <a:pt x="178" y="250"/>
                  <a:pt x="171" y="247"/>
                  <a:pt x="166" y="249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1" y="265"/>
                  <a:pt x="118" y="271"/>
                  <a:pt x="120" y="277"/>
                </a:cubicBezTo>
                <a:cubicBezTo>
                  <a:pt x="122" y="282"/>
                  <a:pt x="128" y="285"/>
                  <a:pt x="134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07" y="343"/>
                  <a:pt x="107" y="343"/>
                  <a:pt x="107" y="343"/>
                </a:cubicBezTo>
                <a:cubicBezTo>
                  <a:pt x="105" y="347"/>
                  <a:pt x="105" y="351"/>
                  <a:pt x="107" y="354"/>
                </a:cubicBezTo>
                <a:cubicBezTo>
                  <a:pt x="115" y="368"/>
                  <a:pt x="115" y="368"/>
                  <a:pt x="115" y="368"/>
                </a:cubicBezTo>
                <a:cubicBezTo>
                  <a:pt x="117" y="371"/>
                  <a:pt x="121" y="373"/>
                  <a:pt x="124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30" y="373"/>
                  <a:pt x="234" y="368"/>
                  <a:pt x="234" y="362"/>
                </a:cubicBezTo>
                <a:cubicBezTo>
                  <a:pt x="234" y="356"/>
                  <a:pt x="230" y="352"/>
                  <a:pt x="224" y="352"/>
                </a:cubicBezTo>
                <a:close/>
                <a:moveTo>
                  <a:pt x="405" y="343"/>
                </a:moveTo>
                <a:cubicBezTo>
                  <a:pt x="355" y="258"/>
                  <a:pt x="355" y="258"/>
                  <a:pt x="355" y="258"/>
                </a:cubicBezTo>
                <a:cubicBezTo>
                  <a:pt x="352" y="253"/>
                  <a:pt x="346" y="251"/>
                  <a:pt x="341" y="254"/>
                </a:cubicBezTo>
                <a:cubicBezTo>
                  <a:pt x="335" y="257"/>
                  <a:pt x="334" y="263"/>
                  <a:pt x="337" y="268"/>
                </a:cubicBezTo>
                <a:cubicBezTo>
                  <a:pt x="383" y="348"/>
                  <a:pt x="383" y="348"/>
                  <a:pt x="383" y="348"/>
                </a:cubicBezTo>
                <a:cubicBezTo>
                  <a:pt x="381" y="352"/>
                  <a:pt x="381" y="352"/>
                  <a:pt x="381" y="352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11" y="345"/>
                  <a:pt x="311" y="345"/>
                  <a:pt x="311" y="345"/>
                </a:cubicBezTo>
                <a:cubicBezTo>
                  <a:pt x="315" y="341"/>
                  <a:pt x="315" y="334"/>
                  <a:pt x="311" y="330"/>
                </a:cubicBezTo>
                <a:cubicBezTo>
                  <a:pt x="307" y="325"/>
                  <a:pt x="300" y="325"/>
                  <a:pt x="296" y="330"/>
                </a:cubicBezTo>
                <a:cubicBezTo>
                  <a:pt x="266" y="359"/>
                  <a:pt x="266" y="359"/>
                  <a:pt x="266" y="359"/>
                </a:cubicBezTo>
                <a:cubicBezTo>
                  <a:pt x="262" y="363"/>
                  <a:pt x="262" y="370"/>
                  <a:pt x="266" y="374"/>
                </a:cubicBezTo>
                <a:cubicBezTo>
                  <a:pt x="296" y="404"/>
                  <a:pt x="296" y="404"/>
                  <a:pt x="296" y="404"/>
                </a:cubicBezTo>
                <a:cubicBezTo>
                  <a:pt x="298" y="406"/>
                  <a:pt x="300" y="407"/>
                  <a:pt x="303" y="407"/>
                </a:cubicBezTo>
                <a:cubicBezTo>
                  <a:pt x="306" y="407"/>
                  <a:pt x="309" y="406"/>
                  <a:pt x="311" y="404"/>
                </a:cubicBezTo>
                <a:cubicBezTo>
                  <a:pt x="315" y="400"/>
                  <a:pt x="315" y="393"/>
                  <a:pt x="311" y="389"/>
                </a:cubicBezTo>
                <a:cubicBezTo>
                  <a:pt x="295" y="373"/>
                  <a:pt x="295" y="373"/>
                  <a:pt x="295" y="373"/>
                </a:cubicBezTo>
                <a:cubicBezTo>
                  <a:pt x="387" y="373"/>
                  <a:pt x="387" y="373"/>
                  <a:pt x="387" y="373"/>
                </a:cubicBezTo>
                <a:cubicBezTo>
                  <a:pt x="391" y="373"/>
                  <a:pt x="394" y="371"/>
                  <a:pt x="396" y="368"/>
                </a:cubicBezTo>
                <a:cubicBezTo>
                  <a:pt x="405" y="354"/>
                  <a:pt x="405" y="354"/>
                  <a:pt x="405" y="354"/>
                </a:cubicBezTo>
                <a:cubicBezTo>
                  <a:pt x="407" y="351"/>
                  <a:pt x="407" y="347"/>
                  <a:pt x="405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FA256-B2D0-4938-97C0-745B413505AA}"/>
              </a:ext>
            </a:extLst>
          </p:cNvPr>
          <p:cNvGrpSpPr/>
          <p:nvPr/>
        </p:nvGrpSpPr>
        <p:grpSpPr>
          <a:xfrm>
            <a:off x="4587240" y="1416123"/>
            <a:ext cx="3017520" cy="563873"/>
            <a:chOff x="4633281" y="2653870"/>
            <a:chExt cx="3017520" cy="56387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276ADCD-8F5F-4CE9-A197-C56933E6B463}"/>
                </a:ext>
              </a:extLst>
            </p:cNvPr>
            <p:cNvSpPr/>
            <p:nvPr/>
          </p:nvSpPr>
          <p:spPr>
            <a:xfrm>
              <a:off x="5186961" y="2731125"/>
              <a:ext cx="2308505" cy="4093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Arial"/>
                </a:rPr>
                <a:t>PPE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9E8BFE8-4D1D-436C-BA98-5D25A4AE4C82}"/>
                </a:ext>
              </a:extLst>
            </p:cNvPr>
            <p:cNvSpPr/>
            <p:nvPr/>
          </p:nvSpPr>
          <p:spPr>
            <a:xfrm>
              <a:off x="4633281" y="2653870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92A0B4E2-23A3-4CDC-9760-8A134CAC3D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73665" y="2686126"/>
              <a:ext cx="457200" cy="457200"/>
            </a:xfrm>
            <a:custGeom>
              <a:avLst/>
              <a:gdLst>
                <a:gd name="T0" fmla="*/ 490 w 512"/>
                <a:gd name="T1" fmla="*/ 256 h 512"/>
                <a:gd name="T2" fmla="*/ 21 w 512"/>
                <a:gd name="T3" fmla="*/ 256 h 512"/>
                <a:gd name="T4" fmla="*/ 256 w 512"/>
                <a:gd name="T5" fmla="*/ 0 h 512"/>
                <a:gd name="T6" fmla="*/ 256 w 512"/>
                <a:gd name="T7" fmla="*/ 512 h 512"/>
                <a:gd name="T8" fmla="*/ 256 w 512"/>
                <a:gd name="T9" fmla="*/ 0 h 512"/>
                <a:gd name="T10" fmla="*/ 265 w 512"/>
                <a:gd name="T11" fmla="*/ 207 h 512"/>
                <a:gd name="T12" fmla="*/ 315 w 512"/>
                <a:gd name="T13" fmla="*/ 227 h 512"/>
                <a:gd name="T14" fmla="*/ 327 w 512"/>
                <a:gd name="T15" fmla="*/ 219 h 512"/>
                <a:gd name="T16" fmla="*/ 326 w 512"/>
                <a:gd name="T17" fmla="*/ 165 h 512"/>
                <a:gd name="T18" fmla="*/ 311 w 512"/>
                <a:gd name="T19" fmla="*/ 187 h 512"/>
                <a:gd name="T20" fmla="*/ 264 w 512"/>
                <a:gd name="T21" fmla="*/ 117 h 512"/>
                <a:gd name="T22" fmla="*/ 247 w 512"/>
                <a:gd name="T23" fmla="*/ 116 h 512"/>
                <a:gd name="T24" fmla="*/ 188 w 512"/>
                <a:gd name="T25" fmla="*/ 207 h 512"/>
                <a:gd name="T26" fmla="*/ 206 w 512"/>
                <a:gd name="T27" fmla="*/ 218 h 512"/>
                <a:gd name="T28" fmla="*/ 258 w 512"/>
                <a:gd name="T29" fmla="*/ 138 h 512"/>
                <a:gd name="T30" fmla="*/ 277 w 512"/>
                <a:gd name="T31" fmla="*/ 199 h 512"/>
                <a:gd name="T32" fmla="*/ 130 w 512"/>
                <a:gd name="T33" fmla="*/ 352 h 512"/>
                <a:gd name="T34" fmla="*/ 166 w 512"/>
                <a:gd name="T35" fmla="*/ 283 h 512"/>
                <a:gd name="T36" fmla="*/ 184 w 512"/>
                <a:gd name="T37" fmla="*/ 309 h 512"/>
                <a:gd name="T38" fmla="*/ 194 w 512"/>
                <a:gd name="T39" fmla="*/ 295 h 512"/>
                <a:gd name="T40" fmla="*/ 166 w 512"/>
                <a:gd name="T41" fmla="*/ 249 h 512"/>
                <a:gd name="T42" fmla="*/ 120 w 512"/>
                <a:gd name="T43" fmla="*/ 277 h 512"/>
                <a:gd name="T44" fmla="*/ 143 w 512"/>
                <a:gd name="T45" fmla="*/ 280 h 512"/>
                <a:gd name="T46" fmla="*/ 107 w 512"/>
                <a:gd name="T47" fmla="*/ 354 h 512"/>
                <a:gd name="T48" fmla="*/ 124 w 512"/>
                <a:gd name="T49" fmla="*/ 373 h 512"/>
                <a:gd name="T50" fmla="*/ 234 w 512"/>
                <a:gd name="T51" fmla="*/ 362 h 512"/>
                <a:gd name="T52" fmla="*/ 405 w 512"/>
                <a:gd name="T53" fmla="*/ 343 h 512"/>
                <a:gd name="T54" fmla="*/ 341 w 512"/>
                <a:gd name="T55" fmla="*/ 254 h 512"/>
                <a:gd name="T56" fmla="*/ 383 w 512"/>
                <a:gd name="T57" fmla="*/ 348 h 512"/>
                <a:gd name="T58" fmla="*/ 304 w 512"/>
                <a:gd name="T59" fmla="*/ 352 h 512"/>
                <a:gd name="T60" fmla="*/ 311 w 512"/>
                <a:gd name="T61" fmla="*/ 330 h 512"/>
                <a:gd name="T62" fmla="*/ 266 w 512"/>
                <a:gd name="T63" fmla="*/ 359 h 512"/>
                <a:gd name="T64" fmla="*/ 296 w 512"/>
                <a:gd name="T65" fmla="*/ 404 h 512"/>
                <a:gd name="T66" fmla="*/ 311 w 512"/>
                <a:gd name="T67" fmla="*/ 404 h 512"/>
                <a:gd name="T68" fmla="*/ 295 w 512"/>
                <a:gd name="T69" fmla="*/ 373 h 512"/>
                <a:gd name="T70" fmla="*/ 396 w 512"/>
                <a:gd name="T71" fmla="*/ 368 h 512"/>
                <a:gd name="T72" fmla="*/ 405 w 512"/>
                <a:gd name="T73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77" y="199"/>
                  </a:moveTo>
                  <a:cubicBezTo>
                    <a:pt x="271" y="198"/>
                    <a:pt x="266" y="202"/>
                    <a:pt x="265" y="207"/>
                  </a:cubicBezTo>
                  <a:cubicBezTo>
                    <a:pt x="264" y="213"/>
                    <a:pt x="268" y="219"/>
                    <a:pt x="274" y="220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227"/>
                    <a:pt x="316" y="227"/>
                    <a:pt x="317" y="227"/>
                  </a:cubicBezTo>
                  <a:cubicBezTo>
                    <a:pt x="322" y="227"/>
                    <a:pt x="326" y="224"/>
                    <a:pt x="327" y="219"/>
                  </a:cubicBezTo>
                  <a:cubicBezTo>
                    <a:pt x="335" y="177"/>
                    <a:pt x="335" y="177"/>
                    <a:pt x="335" y="177"/>
                  </a:cubicBezTo>
                  <a:cubicBezTo>
                    <a:pt x="336" y="171"/>
                    <a:pt x="332" y="166"/>
                    <a:pt x="326" y="165"/>
                  </a:cubicBezTo>
                  <a:cubicBezTo>
                    <a:pt x="320" y="164"/>
                    <a:pt x="315" y="168"/>
                    <a:pt x="314" y="174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1" y="118"/>
                    <a:pt x="267" y="117"/>
                    <a:pt x="264" y="117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3" y="116"/>
                    <a:pt x="239" y="118"/>
                    <a:pt x="237" y="121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5" y="212"/>
                    <a:pt x="186" y="219"/>
                    <a:pt x="192" y="222"/>
                  </a:cubicBezTo>
                  <a:cubicBezTo>
                    <a:pt x="197" y="225"/>
                    <a:pt x="203" y="224"/>
                    <a:pt x="206" y="21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95" y="202"/>
                    <a:pt x="295" y="202"/>
                    <a:pt x="295" y="202"/>
                  </a:cubicBezTo>
                  <a:lnTo>
                    <a:pt x="277" y="199"/>
                  </a:lnTo>
                  <a:close/>
                  <a:moveTo>
                    <a:pt x="224" y="352"/>
                  </a:moveTo>
                  <a:cubicBezTo>
                    <a:pt x="130" y="352"/>
                    <a:pt x="130" y="352"/>
                    <a:pt x="130" y="352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5" y="307"/>
                    <a:pt x="179" y="309"/>
                    <a:pt x="184" y="309"/>
                  </a:cubicBezTo>
                  <a:cubicBezTo>
                    <a:pt x="185" y="309"/>
                    <a:pt x="186" y="309"/>
                    <a:pt x="187" y="309"/>
                  </a:cubicBezTo>
                  <a:cubicBezTo>
                    <a:pt x="193" y="307"/>
                    <a:pt x="196" y="301"/>
                    <a:pt x="194" y="295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8" y="250"/>
                    <a:pt x="171" y="247"/>
                    <a:pt x="166" y="249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21" y="265"/>
                    <a:pt x="118" y="271"/>
                    <a:pt x="120" y="277"/>
                  </a:cubicBezTo>
                  <a:cubicBezTo>
                    <a:pt x="122" y="282"/>
                    <a:pt x="128" y="285"/>
                    <a:pt x="134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07" y="343"/>
                    <a:pt x="107" y="343"/>
                    <a:pt x="107" y="343"/>
                  </a:cubicBezTo>
                  <a:cubicBezTo>
                    <a:pt x="105" y="347"/>
                    <a:pt x="105" y="351"/>
                    <a:pt x="107" y="354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117" y="371"/>
                    <a:pt x="121" y="373"/>
                    <a:pt x="124" y="373"/>
                  </a:cubicBezTo>
                  <a:cubicBezTo>
                    <a:pt x="224" y="373"/>
                    <a:pt x="224" y="373"/>
                    <a:pt x="224" y="373"/>
                  </a:cubicBezTo>
                  <a:cubicBezTo>
                    <a:pt x="230" y="373"/>
                    <a:pt x="234" y="368"/>
                    <a:pt x="234" y="362"/>
                  </a:cubicBezTo>
                  <a:cubicBezTo>
                    <a:pt x="234" y="356"/>
                    <a:pt x="230" y="352"/>
                    <a:pt x="224" y="352"/>
                  </a:cubicBezTo>
                  <a:close/>
                  <a:moveTo>
                    <a:pt x="405" y="343"/>
                  </a:moveTo>
                  <a:cubicBezTo>
                    <a:pt x="355" y="258"/>
                    <a:pt x="355" y="258"/>
                    <a:pt x="355" y="258"/>
                  </a:cubicBezTo>
                  <a:cubicBezTo>
                    <a:pt x="352" y="253"/>
                    <a:pt x="346" y="251"/>
                    <a:pt x="341" y="254"/>
                  </a:cubicBezTo>
                  <a:cubicBezTo>
                    <a:pt x="335" y="257"/>
                    <a:pt x="334" y="263"/>
                    <a:pt x="337" y="268"/>
                  </a:cubicBezTo>
                  <a:cubicBezTo>
                    <a:pt x="383" y="348"/>
                    <a:pt x="383" y="348"/>
                    <a:pt x="383" y="348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5" y="341"/>
                    <a:pt x="315" y="334"/>
                    <a:pt x="311" y="330"/>
                  </a:cubicBezTo>
                  <a:cubicBezTo>
                    <a:pt x="307" y="325"/>
                    <a:pt x="300" y="325"/>
                    <a:pt x="296" y="330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2" y="363"/>
                    <a:pt x="262" y="370"/>
                    <a:pt x="266" y="374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8" y="406"/>
                    <a:pt x="300" y="407"/>
                    <a:pt x="303" y="407"/>
                  </a:cubicBezTo>
                  <a:cubicBezTo>
                    <a:pt x="306" y="407"/>
                    <a:pt x="309" y="406"/>
                    <a:pt x="311" y="404"/>
                  </a:cubicBezTo>
                  <a:cubicBezTo>
                    <a:pt x="315" y="400"/>
                    <a:pt x="315" y="393"/>
                    <a:pt x="311" y="389"/>
                  </a:cubicBezTo>
                  <a:cubicBezTo>
                    <a:pt x="295" y="373"/>
                    <a:pt x="295" y="373"/>
                    <a:pt x="295" y="373"/>
                  </a:cubicBezTo>
                  <a:cubicBezTo>
                    <a:pt x="387" y="373"/>
                    <a:pt x="387" y="373"/>
                    <a:pt x="387" y="373"/>
                  </a:cubicBezTo>
                  <a:cubicBezTo>
                    <a:pt x="391" y="373"/>
                    <a:pt x="394" y="371"/>
                    <a:pt x="396" y="368"/>
                  </a:cubicBezTo>
                  <a:cubicBezTo>
                    <a:pt x="405" y="354"/>
                    <a:pt x="405" y="354"/>
                    <a:pt x="405" y="354"/>
                  </a:cubicBezTo>
                  <a:cubicBezTo>
                    <a:pt x="407" y="351"/>
                    <a:pt x="407" y="347"/>
                    <a:pt x="405" y="34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7DB9392-FF86-4844-8411-0D22659314EF}"/>
              </a:ext>
            </a:extLst>
          </p:cNvPr>
          <p:cNvGrpSpPr/>
          <p:nvPr/>
        </p:nvGrpSpPr>
        <p:grpSpPr>
          <a:xfrm>
            <a:off x="8831114" y="1416123"/>
            <a:ext cx="3041935" cy="809119"/>
            <a:chOff x="4582746" y="1416123"/>
            <a:chExt cx="3041935" cy="80911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5C4873A-EF95-4858-8634-52BC35032B49}"/>
                </a:ext>
              </a:extLst>
            </p:cNvPr>
            <p:cNvSpPr/>
            <p:nvPr/>
          </p:nvSpPr>
          <p:spPr>
            <a:xfrm>
              <a:off x="4582746" y="1416123"/>
              <a:ext cx="3017520" cy="5638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11239EC-350F-427D-A7B4-EB7CD3E255AA}"/>
                </a:ext>
              </a:extLst>
            </p:cNvPr>
            <p:cNvSpPr/>
            <p:nvPr/>
          </p:nvSpPr>
          <p:spPr>
            <a:xfrm rot="10800000">
              <a:off x="4607161" y="1975491"/>
              <a:ext cx="3017520" cy="2497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070944-8A8B-4C14-B4B0-AD4AB821273C}"/>
                </a:ext>
              </a:extLst>
            </p:cNvPr>
            <p:cNvSpPr/>
            <p:nvPr/>
          </p:nvSpPr>
          <p:spPr>
            <a:xfrm>
              <a:off x="5119626" y="1493378"/>
              <a:ext cx="2146141" cy="35402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grpSp>
          <p:nvGrpSpPr>
            <p:cNvPr id="86" name="Group 749">
              <a:extLst>
                <a:ext uri="{FF2B5EF4-FFF2-40B4-BE49-F238E27FC236}">
                  <a16:creationId xmlns:a16="http://schemas.microsoft.com/office/drawing/2014/main" id="{16908685-6F81-4853-9F52-2EE4FAA80A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22586" y="1454246"/>
              <a:ext cx="457200" cy="457200"/>
              <a:chOff x="3520" y="2686"/>
              <a:chExt cx="340" cy="340"/>
            </a:xfrm>
            <a:solidFill>
              <a:schemeClr val="bg1"/>
            </a:solidFill>
          </p:grpSpPr>
          <p:sp>
            <p:nvSpPr>
              <p:cNvPr id="87" name="Freeform 750">
                <a:extLst>
                  <a:ext uri="{FF2B5EF4-FFF2-40B4-BE49-F238E27FC236}">
                    <a16:creationId xmlns:a16="http://schemas.microsoft.com/office/drawing/2014/main" id="{6017132E-0C7F-45D3-9F12-C47E4B885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51">
                <a:extLst>
                  <a:ext uri="{FF2B5EF4-FFF2-40B4-BE49-F238E27FC236}">
                    <a16:creationId xmlns:a16="http://schemas.microsoft.com/office/drawing/2014/main" id="{AFECDFE5-3B22-48F6-987A-C31E0F52E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752">
                <a:extLst>
                  <a:ext uri="{FF2B5EF4-FFF2-40B4-BE49-F238E27FC236}">
                    <a16:creationId xmlns:a16="http://schemas.microsoft.com/office/drawing/2014/main" id="{1E914DFC-C118-4770-B8E6-4BC1DDD7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6AC2994F-BCD2-4906-ACC0-E90A40364D4F}"/>
              </a:ext>
            </a:extLst>
          </p:cNvPr>
          <p:cNvSpPr/>
          <p:nvPr/>
        </p:nvSpPr>
        <p:spPr>
          <a:xfrm>
            <a:off x="189099" y="2652645"/>
            <a:ext cx="11779375" cy="146783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47BF9AF-973A-49D7-98C6-CB89B374DE26}"/>
              </a:ext>
            </a:extLst>
          </p:cNvPr>
          <p:cNvSpPr/>
          <p:nvPr/>
        </p:nvSpPr>
        <p:spPr>
          <a:xfrm>
            <a:off x="303278" y="2404586"/>
            <a:ext cx="6573511" cy="58477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COVID-19 pandemic may result in staffing shortfalls later this year due to increased attrition and training program closures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FCE32A7-328F-4BF9-A26E-B9214CFA2901}"/>
              </a:ext>
            </a:extLst>
          </p:cNvPr>
          <p:cNvSpPr txBox="1"/>
          <p:nvPr/>
        </p:nvSpPr>
        <p:spPr>
          <a:xfrm>
            <a:off x="303278" y="2989583"/>
            <a:ext cx="11665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are more than 1 million licensed EMS personnel and 95,000 Public Safety Telecommunicators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typical annual turnover for EMS personnel ranges from 20-30%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Extended pandemic operations, provider illness and mortality, and mental health impacts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COVID-19 response will likely increase the attrition of EMS and 911 personnel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BC70C1D-BEAF-4C0B-A918-3E604AAF58F6}"/>
              </a:ext>
            </a:extLst>
          </p:cNvPr>
          <p:cNvSpPr/>
          <p:nvPr/>
        </p:nvSpPr>
        <p:spPr>
          <a:xfrm>
            <a:off x="159294" y="4756616"/>
            <a:ext cx="11777984" cy="119380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67650E-F4C3-490C-A9C9-AA1BD0E24248}"/>
              </a:ext>
            </a:extLst>
          </p:cNvPr>
          <p:cNvSpPr/>
          <p:nvPr/>
        </p:nvSpPr>
        <p:spPr>
          <a:xfrm>
            <a:off x="318951" y="4547887"/>
            <a:ext cx="2288018" cy="374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Training Programs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B9D2D5-E736-4E58-870F-91D51E2C2852}"/>
              </a:ext>
            </a:extLst>
          </p:cNvPr>
          <p:cNvSpPr txBox="1"/>
          <p:nvPr/>
        </p:nvSpPr>
        <p:spPr>
          <a:xfrm>
            <a:off x="159294" y="4950580"/>
            <a:ext cx="1163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Backfilling the increased EMS workforce vacancies will require an influx of new EMS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EMS and 911 training programs have been delayed or cancelled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delays and cancellations will reduce the number of licensed personnel available to fill future staffing vacancies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EFBE6D-C49D-443E-B8BC-ADE569D87602}"/>
              </a:ext>
            </a:extLst>
          </p:cNvPr>
          <p:cNvSpPr txBox="1"/>
          <p:nvPr/>
        </p:nvSpPr>
        <p:spPr>
          <a:xfrm>
            <a:off x="2692627" y="106005"/>
            <a:ext cx="6772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6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E97616A-0880-464D-A4BC-C798DDC4268C}"/>
              </a:ext>
            </a:extLst>
          </p:cNvPr>
          <p:cNvGrpSpPr/>
          <p:nvPr/>
        </p:nvGrpSpPr>
        <p:grpSpPr>
          <a:xfrm>
            <a:off x="106115" y="2309006"/>
            <a:ext cx="6544405" cy="3132871"/>
            <a:chOff x="3001589" y="5675425"/>
            <a:chExt cx="6544405" cy="3132871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DB5E11C-19C9-42D0-AC71-74D53C5B03F2}"/>
                </a:ext>
              </a:extLst>
            </p:cNvPr>
            <p:cNvSpPr/>
            <p:nvPr/>
          </p:nvSpPr>
          <p:spPr>
            <a:xfrm>
              <a:off x="3192447" y="5842618"/>
              <a:ext cx="6353547" cy="296567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C69E0A-0506-4A61-8606-9ADB88B37955}"/>
                </a:ext>
              </a:extLst>
            </p:cNvPr>
            <p:cNvGrpSpPr/>
            <p:nvPr/>
          </p:nvGrpSpPr>
          <p:grpSpPr>
            <a:xfrm>
              <a:off x="3001589" y="5675425"/>
              <a:ext cx="679846" cy="663852"/>
              <a:chOff x="9724341" y="4161414"/>
              <a:chExt cx="679846" cy="663852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F92C0AB-377F-42C3-A8B7-F5F78492971A}"/>
                  </a:ext>
                </a:extLst>
              </p:cNvPr>
              <p:cNvSpPr/>
              <p:nvPr/>
            </p:nvSpPr>
            <p:spPr>
              <a:xfrm>
                <a:off x="9823316" y="4298089"/>
                <a:ext cx="580871" cy="527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503">
                <a:extLst>
                  <a:ext uri="{FF2B5EF4-FFF2-40B4-BE49-F238E27FC236}">
                    <a16:creationId xmlns:a16="http://schemas.microsoft.com/office/drawing/2014/main" id="{62F973FB-F3A2-4D9E-BA34-2637622DDC0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724341" y="4161414"/>
                <a:ext cx="663852" cy="663852"/>
                <a:chOff x="1920" y="2027"/>
                <a:chExt cx="340" cy="340"/>
              </a:xfrm>
              <a:solidFill>
                <a:schemeClr val="tx1"/>
              </a:solidFill>
            </p:grpSpPr>
            <p:sp>
              <p:nvSpPr>
                <p:cNvPr id="57" name="Freeform 504">
                  <a:extLst>
                    <a:ext uri="{FF2B5EF4-FFF2-40B4-BE49-F238E27FC236}">
                      <a16:creationId xmlns:a16="http://schemas.microsoft.com/office/drawing/2014/main" id="{5FC670D2-DD02-43A5-BE5D-FA94E8221E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3" y="2097"/>
                  <a:ext cx="213" cy="178"/>
                </a:xfrm>
                <a:custGeom>
                  <a:avLst/>
                  <a:gdLst>
                    <a:gd name="T0" fmla="*/ 319 w 321"/>
                    <a:gd name="T1" fmla="*/ 252 h 268"/>
                    <a:gd name="T2" fmla="*/ 170 w 321"/>
                    <a:gd name="T3" fmla="*/ 6 h 268"/>
                    <a:gd name="T4" fmla="*/ 152 w 321"/>
                    <a:gd name="T5" fmla="*/ 6 h 268"/>
                    <a:gd name="T6" fmla="*/ 2 w 321"/>
                    <a:gd name="T7" fmla="*/ 252 h 268"/>
                    <a:gd name="T8" fmla="*/ 2 w 321"/>
                    <a:gd name="T9" fmla="*/ 263 h 268"/>
                    <a:gd name="T10" fmla="*/ 11 w 321"/>
                    <a:gd name="T11" fmla="*/ 268 h 268"/>
                    <a:gd name="T12" fmla="*/ 310 w 321"/>
                    <a:gd name="T13" fmla="*/ 268 h 268"/>
                    <a:gd name="T14" fmla="*/ 319 w 321"/>
                    <a:gd name="T15" fmla="*/ 263 h 268"/>
                    <a:gd name="T16" fmla="*/ 319 w 321"/>
                    <a:gd name="T17" fmla="*/ 252 h 268"/>
                    <a:gd name="T18" fmla="*/ 30 w 321"/>
                    <a:gd name="T19" fmla="*/ 247 h 268"/>
                    <a:gd name="T20" fmla="*/ 161 w 321"/>
                    <a:gd name="T21" fmla="*/ 33 h 268"/>
                    <a:gd name="T22" fmla="*/ 291 w 321"/>
                    <a:gd name="T23" fmla="*/ 247 h 268"/>
                    <a:gd name="T24" fmla="*/ 30 w 321"/>
                    <a:gd name="T25" fmla="*/ 247 h 268"/>
                    <a:gd name="T26" fmla="*/ 161 w 321"/>
                    <a:gd name="T27" fmla="*/ 87 h 268"/>
                    <a:gd name="T28" fmla="*/ 171 w 321"/>
                    <a:gd name="T29" fmla="*/ 97 h 268"/>
                    <a:gd name="T30" fmla="*/ 171 w 321"/>
                    <a:gd name="T31" fmla="*/ 172 h 268"/>
                    <a:gd name="T32" fmla="*/ 161 w 321"/>
                    <a:gd name="T33" fmla="*/ 183 h 268"/>
                    <a:gd name="T34" fmla="*/ 150 w 321"/>
                    <a:gd name="T35" fmla="*/ 172 h 268"/>
                    <a:gd name="T36" fmla="*/ 150 w 321"/>
                    <a:gd name="T37" fmla="*/ 97 h 268"/>
                    <a:gd name="T38" fmla="*/ 161 w 321"/>
                    <a:gd name="T39" fmla="*/ 87 h 268"/>
                    <a:gd name="T40" fmla="*/ 171 w 321"/>
                    <a:gd name="T41" fmla="*/ 215 h 268"/>
                    <a:gd name="T42" fmla="*/ 161 w 321"/>
                    <a:gd name="T43" fmla="*/ 225 h 268"/>
                    <a:gd name="T44" fmla="*/ 150 w 321"/>
                    <a:gd name="T45" fmla="*/ 215 h 268"/>
                    <a:gd name="T46" fmla="*/ 161 w 321"/>
                    <a:gd name="T47" fmla="*/ 204 h 268"/>
                    <a:gd name="T48" fmla="*/ 171 w 321"/>
                    <a:gd name="T49" fmla="*/ 215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1" h="268">
                      <a:moveTo>
                        <a:pt x="319" y="252"/>
                      </a:moveTo>
                      <a:cubicBezTo>
                        <a:pt x="170" y="6"/>
                        <a:pt x="170" y="6"/>
                        <a:pt x="170" y="6"/>
                      </a:cubicBezTo>
                      <a:cubicBezTo>
                        <a:pt x="166" y="0"/>
                        <a:pt x="155" y="0"/>
                        <a:pt x="152" y="6"/>
                      </a:cubicBezTo>
                      <a:cubicBezTo>
                        <a:pt x="2" y="252"/>
                        <a:pt x="2" y="252"/>
                        <a:pt x="2" y="252"/>
                      </a:cubicBezTo>
                      <a:cubicBezTo>
                        <a:pt x="0" y="255"/>
                        <a:pt x="0" y="259"/>
                        <a:pt x="2" y="263"/>
                      </a:cubicBezTo>
                      <a:cubicBezTo>
                        <a:pt x="4" y="266"/>
                        <a:pt x="7" y="268"/>
                        <a:pt x="11" y="268"/>
                      </a:cubicBezTo>
                      <a:cubicBezTo>
                        <a:pt x="310" y="268"/>
                        <a:pt x="310" y="268"/>
                        <a:pt x="310" y="268"/>
                      </a:cubicBezTo>
                      <a:cubicBezTo>
                        <a:pt x="314" y="268"/>
                        <a:pt x="317" y="266"/>
                        <a:pt x="319" y="263"/>
                      </a:cubicBezTo>
                      <a:cubicBezTo>
                        <a:pt x="321" y="259"/>
                        <a:pt x="321" y="255"/>
                        <a:pt x="319" y="252"/>
                      </a:cubicBezTo>
                      <a:close/>
                      <a:moveTo>
                        <a:pt x="30" y="247"/>
                      </a:moveTo>
                      <a:cubicBezTo>
                        <a:pt x="161" y="33"/>
                        <a:pt x="161" y="33"/>
                        <a:pt x="161" y="33"/>
                      </a:cubicBezTo>
                      <a:cubicBezTo>
                        <a:pt x="291" y="247"/>
                        <a:pt x="291" y="247"/>
                        <a:pt x="291" y="247"/>
                      </a:cubicBezTo>
                      <a:lnTo>
                        <a:pt x="30" y="247"/>
                      </a:lnTo>
                      <a:close/>
                      <a:moveTo>
                        <a:pt x="161" y="87"/>
                      </a:moveTo>
                      <a:cubicBezTo>
                        <a:pt x="167" y="87"/>
                        <a:pt x="171" y="91"/>
                        <a:pt x="171" y="97"/>
                      </a:cubicBezTo>
                      <a:cubicBezTo>
                        <a:pt x="171" y="172"/>
                        <a:pt x="171" y="172"/>
                        <a:pt x="171" y="172"/>
                      </a:cubicBezTo>
                      <a:cubicBezTo>
                        <a:pt x="171" y="178"/>
                        <a:pt x="167" y="183"/>
                        <a:pt x="161" y="183"/>
                      </a:cubicBezTo>
                      <a:cubicBezTo>
                        <a:pt x="155" y="183"/>
                        <a:pt x="150" y="178"/>
                        <a:pt x="150" y="172"/>
                      </a:cubicBezTo>
                      <a:cubicBezTo>
                        <a:pt x="150" y="97"/>
                        <a:pt x="150" y="97"/>
                        <a:pt x="150" y="97"/>
                      </a:cubicBezTo>
                      <a:cubicBezTo>
                        <a:pt x="150" y="91"/>
                        <a:pt x="155" y="87"/>
                        <a:pt x="161" y="87"/>
                      </a:cubicBezTo>
                      <a:close/>
                      <a:moveTo>
                        <a:pt x="171" y="215"/>
                      </a:moveTo>
                      <a:cubicBezTo>
                        <a:pt x="171" y="221"/>
                        <a:pt x="167" y="225"/>
                        <a:pt x="161" y="225"/>
                      </a:cubicBezTo>
                      <a:cubicBezTo>
                        <a:pt x="155" y="225"/>
                        <a:pt x="150" y="221"/>
                        <a:pt x="150" y="215"/>
                      </a:cubicBezTo>
                      <a:cubicBezTo>
                        <a:pt x="150" y="209"/>
                        <a:pt x="155" y="204"/>
                        <a:pt x="161" y="204"/>
                      </a:cubicBezTo>
                      <a:cubicBezTo>
                        <a:pt x="167" y="204"/>
                        <a:pt x="171" y="209"/>
                        <a:pt x="171" y="2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505">
                  <a:extLst>
                    <a:ext uri="{FF2B5EF4-FFF2-40B4-BE49-F238E27FC236}">
                      <a16:creationId xmlns:a16="http://schemas.microsoft.com/office/drawing/2014/main" id="{0EF54270-D93B-47C6-9BCE-6436F70829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0" y="2027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068DC1-62A5-4CDE-99E0-70C9955BB562}"/>
                </a:ext>
              </a:extLst>
            </p:cNvPr>
            <p:cNvSpPr txBox="1"/>
            <p:nvPr/>
          </p:nvSpPr>
          <p:spPr>
            <a:xfrm>
              <a:off x="3694994" y="5848885"/>
              <a:ext cx="2147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43F4BF-04B0-4DDF-81C9-7F547EFE8E56}"/>
              </a:ext>
            </a:extLst>
          </p:cNvPr>
          <p:cNvSpPr/>
          <p:nvPr/>
        </p:nvSpPr>
        <p:spPr>
          <a:xfrm>
            <a:off x="1976456" y="601132"/>
            <a:ext cx="8507830" cy="737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B2772E-9108-4E5F-9551-23AB2D6ABFE4}"/>
              </a:ext>
            </a:extLst>
          </p:cNvPr>
          <p:cNvSpPr txBox="1"/>
          <p:nvPr/>
        </p:nvSpPr>
        <p:spPr>
          <a:xfrm>
            <a:off x="2538117" y="641702"/>
            <a:ext cx="7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EMS systems across the country are facing issues</a:t>
            </a:r>
          </a:p>
        </p:txBody>
      </p:sp>
      <p:grpSp>
        <p:nvGrpSpPr>
          <p:cNvPr id="42" name="Group 913">
            <a:extLst>
              <a:ext uri="{FF2B5EF4-FFF2-40B4-BE49-F238E27FC236}">
                <a16:creationId xmlns:a16="http://schemas.microsoft.com/office/drawing/2014/main" id="{97995A2E-4362-4C27-BC65-8F584D3FCB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951" y="1462879"/>
            <a:ext cx="457200" cy="457200"/>
            <a:chOff x="7834" y="3906"/>
            <a:chExt cx="340" cy="340"/>
          </a:xfrm>
          <a:solidFill>
            <a:schemeClr val="bg1"/>
          </a:solidFill>
        </p:grpSpPr>
        <p:sp>
          <p:nvSpPr>
            <p:cNvPr id="43" name="Freeform 914">
              <a:extLst>
                <a:ext uri="{FF2B5EF4-FFF2-40B4-BE49-F238E27FC236}">
                  <a16:creationId xmlns:a16="http://schemas.microsoft.com/office/drawing/2014/main" id="{B4C1C4C1-81ED-4FC1-B6B9-A1409B3B3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4" y="390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915">
              <a:extLst>
                <a:ext uri="{FF2B5EF4-FFF2-40B4-BE49-F238E27FC236}">
                  <a16:creationId xmlns:a16="http://schemas.microsoft.com/office/drawing/2014/main" id="{C64A6CE3-FC4B-4006-BA6E-EDD754B9F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" y="3960"/>
              <a:ext cx="170" cy="208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B28231-E0F0-4863-A614-490066103511}"/>
              </a:ext>
            </a:extLst>
          </p:cNvPr>
          <p:cNvSpPr/>
          <p:nvPr/>
        </p:nvSpPr>
        <p:spPr>
          <a:xfrm>
            <a:off x="823829" y="1493378"/>
            <a:ext cx="2308505" cy="40936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4F7BDC-E37E-4D5F-B9D0-58117A4ACAE5}"/>
              </a:ext>
            </a:extLst>
          </p:cNvPr>
          <p:cNvSpPr/>
          <p:nvPr/>
        </p:nvSpPr>
        <p:spPr>
          <a:xfrm>
            <a:off x="270149" y="1416123"/>
            <a:ext cx="3017520" cy="5638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FA256-B2D0-4938-97C0-745B413505AA}"/>
              </a:ext>
            </a:extLst>
          </p:cNvPr>
          <p:cNvGrpSpPr/>
          <p:nvPr/>
        </p:nvGrpSpPr>
        <p:grpSpPr>
          <a:xfrm>
            <a:off x="4587240" y="1416123"/>
            <a:ext cx="3017520" cy="563873"/>
            <a:chOff x="4633281" y="2653870"/>
            <a:chExt cx="3017520" cy="56387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276ADCD-8F5F-4CE9-A197-C56933E6B463}"/>
                </a:ext>
              </a:extLst>
            </p:cNvPr>
            <p:cNvSpPr/>
            <p:nvPr/>
          </p:nvSpPr>
          <p:spPr>
            <a:xfrm>
              <a:off x="5186961" y="2731125"/>
              <a:ext cx="2308505" cy="4093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Arial"/>
                </a:rPr>
                <a:t>PPE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9E8BFE8-4D1D-436C-BA98-5D25A4AE4C82}"/>
                </a:ext>
              </a:extLst>
            </p:cNvPr>
            <p:cNvSpPr/>
            <p:nvPr/>
          </p:nvSpPr>
          <p:spPr>
            <a:xfrm>
              <a:off x="4633281" y="2653870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92A0B4E2-23A3-4CDC-9760-8A134CAC3D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73665" y="2686126"/>
              <a:ext cx="457200" cy="457200"/>
            </a:xfrm>
            <a:custGeom>
              <a:avLst/>
              <a:gdLst>
                <a:gd name="T0" fmla="*/ 490 w 512"/>
                <a:gd name="T1" fmla="*/ 256 h 512"/>
                <a:gd name="T2" fmla="*/ 21 w 512"/>
                <a:gd name="T3" fmla="*/ 256 h 512"/>
                <a:gd name="T4" fmla="*/ 256 w 512"/>
                <a:gd name="T5" fmla="*/ 0 h 512"/>
                <a:gd name="T6" fmla="*/ 256 w 512"/>
                <a:gd name="T7" fmla="*/ 512 h 512"/>
                <a:gd name="T8" fmla="*/ 256 w 512"/>
                <a:gd name="T9" fmla="*/ 0 h 512"/>
                <a:gd name="T10" fmla="*/ 265 w 512"/>
                <a:gd name="T11" fmla="*/ 207 h 512"/>
                <a:gd name="T12" fmla="*/ 315 w 512"/>
                <a:gd name="T13" fmla="*/ 227 h 512"/>
                <a:gd name="T14" fmla="*/ 327 w 512"/>
                <a:gd name="T15" fmla="*/ 219 h 512"/>
                <a:gd name="T16" fmla="*/ 326 w 512"/>
                <a:gd name="T17" fmla="*/ 165 h 512"/>
                <a:gd name="T18" fmla="*/ 311 w 512"/>
                <a:gd name="T19" fmla="*/ 187 h 512"/>
                <a:gd name="T20" fmla="*/ 264 w 512"/>
                <a:gd name="T21" fmla="*/ 117 h 512"/>
                <a:gd name="T22" fmla="*/ 247 w 512"/>
                <a:gd name="T23" fmla="*/ 116 h 512"/>
                <a:gd name="T24" fmla="*/ 188 w 512"/>
                <a:gd name="T25" fmla="*/ 207 h 512"/>
                <a:gd name="T26" fmla="*/ 206 w 512"/>
                <a:gd name="T27" fmla="*/ 218 h 512"/>
                <a:gd name="T28" fmla="*/ 258 w 512"/>
                <a:gd name="T29" fmla="*/ 138 h 512"/>
                <a:gd name="T30" fmla="*/ 277 w 512"/>
                <a:gd name="T31" fmla="*/ 199 h 512"/>
                <a:gd name="T32" fmla="*/ 130 w 512"/>
                <a:gd name="T33" fmla="*/ 352 h 512"/>
                <a:gd name="T34" fmla="*/ 166 w 512"/>
                <a:gd name="T35" fmla="*/ 283 h 512"/>
                <a:gd name="T36" fmla="*/ 184 w 512"/>
                <a:gd name="T37" fmla="*/ 309 h 512"/>
                <a:gd name="T38" fmla="*/ 194 w 512"/>
                <a:gd name="T39" fmla="*/ 295 h 512"/>
                <a:gd name="T40" fmla="*/ 166 w 512"/>
                <a:gd name="T41" fmla="*/ 249 h 512"/>
                <a:gd name="T42" fmla="*/ 120 w 512"/>
                <a:gd name="T43" fmla="*/ 277 h 512"/>
                <a:gd name="T44" fmla="*/ 143 w 512"/>
                <a:gd name="T45" fmla="*/ 280 h 512"/>
                <a:gd name="T46" fmla="*/ 107 w 512"/>
                <a:gd name="T47" fmla="*/ 354 h 512"/>
                <a:gd name="T48" fmla="*/ 124 w 512"/>
                <a:gd name="T49" fmla="*/ 373 h 512"/>
                <a:gd name="T50" fmla="*/ 234 w 512"/>
                <a:gd name="T51" fmla="*/ 362 h 512"/>
                <a:gd name="T52" fmla="*/ 405 w 512"/>
                <a:gd name="T53" fmla="*/ 343 h 512"/>
                <a:gd name="T54" fmla="*/ 341 w 512"/>
                <a:gd name="T55" fmla="*/ 254 h 512"/>
                <a:gd name="T56" fmla="*/ 383 w 512"/>
                <a:gd name="T57" fmla="*/ 348 h 512"/>
                <a:gd name="T58" fmla="*/ 304 w 512"/>
                <a:gd name="T59" fmla="*/ 352 h 512"/>
                <a:gd name="T60" fmla="*/ 311 w 512"/>
                <a:gd name="T61" fmla="*/ 330 h 512"/>
                <a:gd name="T62" fmla="*/ 266 w 512"/>
                <a:gd name="T63" fmla="*/ 359 h 512"/>
                <a:gd name="T64" fmla="*/ 296 w 512"/>
                <a:gd name="T65" fmla="*/ 404 h 512"/>
                <a:gd name="T66" fmla="*/ 311 w 512"/>
                <a:gd name="T67" fmla="*/ 404 h 512"/>
                <a:gd name="T68" fmla="*/ 295 w 512"/>
                <a:gd name="T69" fmla="*/ 373 h 512"/>
                <a:gd name="T70" fmla="*/ 396 w 512"/>
                <a:gd name="T71" fmla="*/ 368 h 512"/>
                <a:gd name="T72" fmla="*/ 405 w 512"/>
                <a:gd name="T73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77" y="199"/>
                  </a:moveTo>
                  <a:cubicBezTo>
                    <a:pt x="271" y="198"/>
                    <a:pt x="266" y="202"/>
                    <a:pt x="265" y="207"/>
                  </a:cubicBezTo>
                  <a:cubicBezTo>
                    <a:pt x="264" y="213"/>
                    <a:pt x="268" y="219"/>
                    <a:pt x="274" y="220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227"/>
                    <a:pt x="316" y="227"/>
                    <a:pt x="317" y="227"/>
                  </a:cubicBezTo>
                  <a:cubicBezTo>
                    <a:pt x="322" y="227"/>
                    <a:pt x="326" y="224"/>
                    <a:pt x="327" y="219"/>
                  </a:cubicBezTo>
                  <a:cubicBezTo>
                    <a:pt x="335" y="177"/>
                    <a:pt x="335" y="177"/>
                    <a:pt x="335" y="177"/>
                  </a:cubicBezTo>
                  <a:cubicBezTo>
                    <a:pt x="336" y="171"/>
                    <a:pt x="332" y="166"/>
                    <a:pt x="326" y="165"/>
                  </a:cubicBezTo>
                  <a:cubicBezTo>
                    <a:pt x="320" y="164"/>
                    <a:pt x="315" y="168"/>
                    <a:pt x="314" y="174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1" y="118"/>
                    <a:pt x="267" y="117"/>
                    <a:pt x="264" y="117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3" y="116"/>
                    <a:pt x="239" y="118"/>
                    <a:pt x="237" y="121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5" y="212"/>
                    <a:pt x="186" y="219"/>
                    <a:pt x="192" y="222"/>
                  </a:cubicBezTo>
                  <a:cubicBezTo>
                    <a:pt x="197" y="225"/>
                    <a:pt x="203" y="224"/>
                    <a:pt x="206" y="21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95" y="202"/>
                    <a:pt x="295" y="202"/>
                    <a:pt x="295" y="202"/>
                  </a:cubicBezTo>
                  <a:lnTo>
                    <a:pt x="277" y="199"/>
                  </a:lnTo>
                  <a:close/>
                  <a:moveTo>
                    <a:pt x="224" y="352"/>
                  </a:moveTo>
                  <a:cubicBezTo>
                    <a:pt x="130" y="352"/>
                    <a:pt x="130" y="352"/>
                    <a:pt x="130" y="352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5" y="307"/>
                    <a:pt x="179" y="309"/>
                    <a:pt x="184" y="309"/>
                  </a:cubicBezTo>
                  <a:cubicBezTo>
                    <a:pt x="185" y="309"/>
                    <a:pt x="186" y="309"/>
                    <a:pt x="187" y="309"/>
                  </a:cubicBezTo>
                  <a:cubicBezTo>
                    <a:pt x="193" y="307"/>
                    <a:pt x="196" y="301"/>
                    <a:pt x="194" y="295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8" y="250"/>
                    <a:pt x="171" y="247"/>
                    <a:pt x="166" y="249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21" y="265"/>
                    <a:pt x="118" y="271"/>
                    <a:pt x="120" y="277"/>
                  </a:cubicBezTo>
                  <a:cubicBezTo>
                    <a:pt x="122" y="282"/>
                    <a:pt x="128" y="285"/>
                    <a:pt x="134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07" y="343"/>
                    <a:pt x="107" y="343"/>
                    <a:pt x="107" y="343"/>
                  </a:cubicBezTo>
                  <a:cubicBezTo>
                    <a:pt x="105" y="347"/>
                    <a:pt x="105" y="351"/>
                    <a:pt x="107" y="354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117" y="371"/>
                    <a:pt x="121" y="373"/>
                    <a:pt x="124" y="373"/>
                  </a:cubicBezTo>
                  <a:cubicBezTo>
                    <a:pt x="224" y="373"/>
                    <a:pt x="224" y="373"/>
                    <a:pt x="224" y="373"/>
                  </a:cubicBezTo>
                  <a:cubicBezTo>
                    <a:pt x="230" y="373"/>
                    <a:pt x="234" y="368"/>
                    <a:pt x="234" y="362"/>
                  </a:cubicBezTo>
                  <a:cubicBezTo>
                    <a:pt x="234" y="356"/>
                    <a:pt x="230" y="352"/>
                    <a:pt x="224" y="352"/>
                  </a:cubicBezTo>
                  <a:close/>
                  <a:moveTo>
                    <a:pt x="405" y="343"/>
                  </a:moveTo>
                  <a:cubicBezTo>
                    <a:pt x="355" y="258"/>
                    <a:pt x="355" y="258"/>
                    <a:pt x="355" y="258"/>
                  </a:cubicBezTo>
                  <a:cubicBezTo>
                    <a:pt x="352" y="253"/>
                    <a:pt x="346" y="251"/>
                    <a:pt x="341" y="254"/>
                  </a:cubicBezTo>
                  <a:cubicBezTo>
                    <a:pt x="335" y="257"/>
                    <a:pt x="334" y="263"/>
                    <a:pt x="337" y="268"/>
                  </a:cubicBezTo>
                  <a:cubicBezTo>
                    <a:pt x="383" y="348"/>
                    <a:pt x="383" y="348"/>
                    <a:pt x="383" y="348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5" y="341"/>
                    <a:pt x="315" y="334"/>
                    <a:pt x="311" y="330"/>
                  </a:cubicBezTo>
                  <a:cubicBezTo>
                    <a:pt x="307" y="325"/>
                    <a:pt x="300" y="325"/>
                    <a:pt x="296" y="330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2" y="363"/>
                    <a:pt x="262" y="370"/>
                    <a:pt x="266" y="374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8" y="406"/>
                    <a:pt x="300" y="407"/>
                    <a:pt x="303" y="407"/>
                  </a:cubicBezTo>
                  <a:cubicBezTo>
                    <a:pt x="306" y="407"/>
                    <a:pt x="309" y="406"/>
                    <a:pt x="311" y="404"/>
                  </a:cubicBezTo>
                  <a:cubicBezTo>
                    <a:pt x="315" y="400"/>
                    <a:pt x="315" y="393"/>
                    <a:pt x="311" y="389"/>
                  </a:cubicBezTo>
                  <a:cubicBezTo>
                    <a:pt x="295" y="373"/>
                    <a:pt x="295" y="373"/>
                    <a:pt x="295" y="373"/>
                  </a:cubicBezTo>
                  <a:cubicBezTo>
                    <a:pt x="387" y="373"/>
                    <a:pt x="387" y="373"/>
                    <a:pt x="387" y="373"/>
                  </a:cubicBezTo>
                  <a:cubicBezTo>
                    <a:pt x="391" y="373"/>
                    <a:pt x="394" y="371"/>
                    <a:pt x="396" y="368"/>
                  </a:cubicBezTo>
                  <a:cubicBezTo>
                    <a:pt x="405" y="354"/>
                    <a:pt x="405" y="354"/>
                    <a:pt x="405" y="354"/>
                  </a:cubicBezTo>
                  <a:cubicBezTo>
                    <a:pt x="407" y="351"/>
                    <a:pt x="407" y="347"/>
                    <a:pt x="405" y="34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7DB9392-FF86-4844-8411-0D22659314EF}"/>
              </a:ext>
            </a:extLst>
          </p:cNvPr>
          <p:cNvGrpSpPr/>
          <p:nvPr/>
        </p:nvGrpSpPr>
        <p:grpSpPr>
          <a:xfrm>
            <a:off x="8831114" y="1416123"/>
            <a:ext cx="3041935" cy="809119"/>
            <a:chOff x="4582746" y="1416123"/>
            <a:chExt cx="3041935" cy="80911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5C4873A-EF95-4858-8634-52BC35032B49}"/>
                </a:ext>
              </a:extLst>
            </p:cNvPr>
            <p:cNvSpPr/>
            <p:nvPr/>
          </p:nvSpPr>
          <p:spPr>
            <a:xfrm>
              <a:off x="4582746" y="1416123"/>
              <a:ext cx="3017520" cy="5638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11239EC-350F-427D-A7B4-EB7CD3E255AA}"/>
                </a:ext>
              </a:extLst>
            </p:cNvPr>
            <p:cNvSpPr/>
            <p:nvPr/>
          </p:nvSpPr>
          <p:spPr>
            <a:xfrm rot="10800000">
              <a:off x="4607161" y="1975491"/>
              <a:ext cx="3017520" cy="2497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070944-8A8B-4C14-B4B0-AD4AB821273C}"/>
                </a:ext>
              </a:extLst>
            </p:cNvPr>
            <p:cNvSpPr/>
            <p:nvPr/>
          </p:nvSpPr>
          <p:spPr>
            <a:xfrm>
              <a:off x="5119626" y="1493378"/>
              <a:ext cx="2146141" cy="35402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grpSp>
          <p:nvGrpSpPr>
            <p:cNvPr id="86" name="Group 749">
              <a:extLst>
                <a:ext uri="{FF2B5EF4-FFF2-40B4-BE49-F238E27FC236}">
                  <a16:creationId xmlns:a16="http://schemas.microsoft.com/office/drawing/2014/main" id="{16908685-6F81-4853-9F52-2EE4FAA80A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22586" y="1454246"/>
              <a:ext cx="457200" cy="457200"/>
              <a:chOff x="3520" y="2686"/>
              <a:chExt cx="340" cy="340"/>
            </a:xfrm>
            <a:solidFill>
              <a:schemeClr val="bg1"/>
            </a:solidFill>
          </p:grpSpPr>
          <p:sp>
            <p:nvSpPr>
              <p:cNvPr id="87" name="Freeform 750">
                <a:extLst>
                  <a:ext uri="{FF2B5EF4-FFF2-40B4-BE49-F238E27FC236}">
                    <a16:creationId xmlns:a16="http://schemas.microsoft.com/office/drawing/2014/main" id="{6017132E-0C7F-45D3-9F12-C47E4B885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51">
                <a:extLst>
                  <a:ext uri="{FF2B5EF4-FFF2-40B4-BE49-F238E27FC236}">
                    <a16:creationId xmlns:a16="http://schemas.microsoft.com/office/drawing/2014/main" id="{AFECDFE5-3B22-48F6-987A-C31E0F52E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752">
                <a:extLst>
                  <a:ext uri="{FF2B5EF4-FFF2-40B4-BE49-F238E27FC236}">
                    <a16:creationId xmlns:a16="http://schemas.microsoft.com/office/drawing/2014/main" id="{1E914DFC-C118-4770-B8E6-4BC1DDD7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CF189A-3DA4-48CE-87FD-4E4AD3922287}"/>
              </a:ext>
            </a:extLst>
          </p:cNvPr>
          <p:cNvGrpSpPr/>
          <p:nvPr/>
        </p:nvGrpSpPr>
        <p:grpSpPr>
          <a:xfrm>
            <a:off x="6979397" y="2336343"/>
            <a:ext cx="4983480" cy="2222000"/>
            <a:chOff x="223904" y="3986138"/>
            <a:chExt cx="5731656" cy="2222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037340-95FA-4922-A06C-A507006E2D7E}"/>
                </a:ext>
              </a:extLst>
            </p:cNvPr>
            <p:cNvSpPr/>
            <p:nvPr/>
          </p:nvSpPr>
          <p:spPr>
            <a:xfrm>
              <a:off x="223904" y="4192162"/>
              <a:ext cx="5731656" cy="20159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This is especially true for private non-profit and private for-profit services that may not have a direct relationship with state emergency management or public health officials.</a:t>
              </a:r>
            </a:p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02A2DF-124B-4959-B693-255FE5DC7F9E}"/>
                </a:ext>
              </a:extLst>
            </p:cNvPr>
            <p:cNvSpPr/>
            <p:nvPr/>
          </p:nvSpPr>
          <p:spPr>
            <a:xfrm>
              <a:off x="431246" y="3986138"/>
              <a:ext cx="1967024" cy="338554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Steps: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911FD7-D300-4BF5-954E-8573FAB480E0}"/>
                </a:ext>
              </a:extLst>
            </p:cNvPr>
            <p:cNvSpPr txBox="1"/>
            <p:nvPr/>
          </p:nvSpPr>
          <p:spPr>
            <a:xfrm>
              <a:off x="282616" y="4392256"/>
              <a:ext cx="5562659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Identify any existing issues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regarding EMS and 911 staffing and training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Coordinate with state EMS officials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on potential actions to mitigate the closure of EMS and 911 training programs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Develop contingency plans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to address potential staffing shortages in the future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EAE14C6-6446-4D19-ABE3-5FB41E74875E}"/>
              </a:ext>
            </a:extLst>
          </p:cNvPr>
          <p:cNvSpPr txBox="1"/>
          <p:nvPr/>
        </p:nvSpPr>
        <p:spPr>
          <a:xfrm>
            <a:off x="463315" y="2823745"/>
            <a:ext cx="5396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Increased attrition and decreased onboarding may result in 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unmet staffing requirements for EMS and 911 personnel later this year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Staffing shortages may result in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reduced capability of EMS agencies to provide pre-hospital medical care and transport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911 center staffing shortages may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prolong call wait times and limit pre-arrival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BF4558-E1EE-4379-BC00-2F14975A3D81}"/>
              </a:ext>
            </a:extLst>
          </p:cNvPr>
          <p:cNvSpPr txBox="1"/>
          <p:nvPr/>
        </p:nvSpPr>
        <p:spPr>
          <a:xfrm>
            <a:off x="1425821" y="164395"/>
            <a:ext cx="9675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 | Impact &amp; Next Steps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7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6FB08E9-2B2B-4DA1-A86A-6C6E5F2C96F9}"/>
              </a:ext>
            </a:extLst>
          </p:cNvPr>
          <p:cNvSpPr/>
          <p:nvPr/>
        </p:nvSpPr>
        <p:spPr>
          <a:xfrm>
            <a:off x="751404" y="1742471"/>
            <a:ext cx="3133877" cy="47662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82CC9-489F-4A26-AD05-A23ACA7DBFC3}"/>
              </a:ext>
            </a:extLst>
          </p:cNvPr>
          <p:cNvSpPr/>
          <p:nvPr/>
        </p:nvSpPr>
        <p:spPr>
          <a:xfrm>
            <a:off x="751404" y="655308"/>
            <a:ext cx="10689191" cy="4190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Emergency Medical Services (EMS) and Fire Impacts on Community Lifelines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D22189-5FB4-47BC-912D-C073E4A61D8A}"/>
              </a:ext>
            </a:extLst>
          </p:cNvPr>
          <p:cNvSpPr/>
          <p:nvPr/>
        </p:nvSpPr>
        <p:spPr>
          <a:xfrm>
            <a:off x="8192098" y="1711931"/>
            <a:ext cx="3248498" cy="47968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1D15C467-5B2E-421C-BBF8-FC92D6C70103}"/>
              </a:ext>
            </a:extLst>
          </p:cNvPr>
          <p:cNvSpPr/>
          <p:nvPr/>
        </p:nvSpPr>
        <p:spPr>
          <a:xfrm>
            <a:off x="3951727" y="1128859"/>
            <a:ext cx="4164259" cy="5379891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EBB13-8C0E-467C-9DEA-99ABD8BD410D}"/>
              </a:ext>
            </a:extLst>
          </p:cNvPr>
          <p:cNvSpPr/>
          <p:nvPr/>
        </p:nvSpPr>
        <p:spPr>
          <a:xfrm>
            <a:off x="758714" y="1128859"/>
            <a:ext cx="313306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   Health and Medical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88E82E-F4DA-4E9F-B9D6-86D386BA8BCB}"/>
              </a:ext>
            </a:extLst>
          </p:cNvPr>
          <p:cNvSpPr txBox="1"/>
          <p:nvPr/>
        </p:nvSpPr>
        <p:spPr>
          <a:xfrm>
            <a:off x="740083" y="4244884"/>
            <a:ext cx="3117737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Financial Strain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BEF08C-CE17-4FD9-A6C3-3C580729C9C8}"/>
              </a:ext>
            </a:extLst>
          </p:cNvPr>
          <p:cNvSpPr txBox="1"/>
          <p:nvPr/>
        </p:nvSpPr>
        <p:spPr>
          <a:xfrm>
            <a:off x="733585" y="4581498"/>
            <a:ext cx="3124234" cy="768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71%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1000" b="1" dirty="0">
                <a:solidFill>
                  <a:srgbClr val="002060"/>
                </a:solidFill>
              </a:rPr>
              <a:t>(624 of 882 agencies responding)</a:t>
            </a: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NAEMT Survey of EMS Managers on COVID-19 Impact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002060"/>
                </a:solidFill>
                <a:cs typeface="Times New Roman" panose="02020603050405020304" pitchFamily="18" charset="0"/>
              </a:rPr>
              <a:t>4/21/20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47F951-4362-4FAE-8370-1CF9EA7D6317}"/>
              </a:ext>
            </a:extLst>
          </p:cNvPr>
          <p:cNvSpPr txBox="1"/>
          <p:nvPr/>
        </p:nvSpPr>
        <p:spPr>
          <a:xfrm>
            <a:off x="723942" y="5378815"/>
            <a:ext cx="314352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May Cease Operations in 2 Months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665D64-B2C3-493B-989E-C7AB60925A70}"/>
              </a:ext>
            </a:extLst>
          </p:cNvPr>
          <p:cNvSpPr txBox="1"/>
          <p:nvPr/>
        </p:nvSpPr>
        <p:spPr>
          <a:xfrm>
            <a:off x="758713" y="5715427"/>
            <a:ext cx="3126568" cy="768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36%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1000" b="1" dirty="0">
                <a:solidFill>
                  <a:srgbClr val="002060"/>
                </a:solidFill>
              </a:rPr>
              <a:t>(223 of 617 agencies responding)</a:t>
            </a: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NAEMT Survey of EMS Managers on COVID-19 Impact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002060"/>
                </a:solidFill>
                <a:cs typeface="Times New Roman" panose="02020603050405020304" pitchFamily="18" charset="0"/>
              </a:rPr>
              <a:t>4/21/20</a:t>
            </a:r>
            <a:endParaRPr lang="en-US" sz="800" dirty="0">
              <a:solidFill>
                <a:srgbClr val="002060"/>
              </a:solidFill>
            </a:endParaRPr>
          </a:p>
        </p:txBody>
      </p:sp>
      <p:pic>
        <p:nvPicPr>
          <p:cNvPr id="44" name="Picture 43" descr="This is the Health and Medical lifeline icon ">
            <a:extLst>
              <a:ext uri="{FF2B5EF4-FFF2-40B4-BE49-F238E27FC236}">
                <a16:creationId xmlns:a16="http://schemas.microsoft.com/office/drawing/2014/main" id="{4DEEE23B-C36A-4728-9E19-035CB51900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51" y="1197302"/>
            <a:ext cx="457200" cy="4589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4B84C71-8F55-44F3-9609-E5AAA806077D}"/>
              </a:ext>
            </a:extLst>
          </p:cNvPr>
          <p:cNvSpPr txBox="1"/>
          <p:nvPr/>
        </p:nvSpPr>
        <p:spPr>
          <a:xfrm>
            <a:off x="740083" y="1742471"/>
            <a:ext cx="3133877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PPE Supply for 10 Days or Less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09DF92-5CD4-424A-AF58-98ABC87893F3}"/>
              </a:ext>
            </a:extLst>
          </p:cNvPr>
          <p:cNvSpPr txBox="1"/>
          <p:nvPr/>
        </p:nvSpPr>
        <p:spPr>
          <a:xfrm>
            <a:off x="729849" y="2079085"/>
            <a:ext cx="3133877" cy="778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35%</a:t>
            </a:r>
          </a:p>
          <a:p>
            <a:pPr algn="ctr">
              <a:lnSpc>
                <a:spcPct val="107000"/>
              </a:lnSpc>
            </a:pP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IAFC Fire &amp; EMS Force Protection PPE Needs Dashboard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 of 5/19/20</a:t>
            </a:r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0AE6A-C2E3-4455-9FDE-80B035A4BA5E}"/>
              </a:ext>
            </a:extLst>
          </p:cNvPr>
          <p:cNvSpPr txBox="1"/>
          <p:nvPr/>
        </p:nvSpPr>
        <p:spPr>
          <a:xfrm>
            <a:off x="740083" y="2885956"/>
            <a:ext cx="3127379" cy="5232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Daily 911 Responses with N95 Mask Reuse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1E434F-BE08-4337-9598-4D671BB3EF38}"/>
              </a:ext>
            </a:extLst>
          </p:cNvPr>
          <p:cNvSpPr txBox="1"/>
          <p:nvPr/>
        </p:nvSpPr>
        <p:spPr>
          <a:xfrm>
            <a:off x="694599" y="3438013"/>
            <a:ext cx="3133877" cy="778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55%</a:t>
            </a:r>
          </a:p>
          <a:p>
            <a:pPr algn="ctr">
              <a:lnSpc>
                <a:spcPct val="107000"/>
              </a:lnSpc>
            </a:pP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ESO COVID-19 EMS Surveillance Data</a:t>
            </a:r>
            <a:endParaRPr lang="en-US" sz="1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 of 5/19/20</a:t>
            </a:r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27D0AE-FB9A-40C0-B802-F6DEC3A53C3B}"/>
              </a:ext>
            </a:extLst>
          </p:cNvPr>
          <p:cNvSpPr/>
          <p:nvPr/>
        </p:nvSpPr>
        <p:spPr>
          <a:xfrm>
            <a:off x="8192076" y="1128859"/>
            <a:ext cx="3248517" cy="58521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   Safety and Security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546E37-51FC-4B69-A061-4ECED09183F2}"/>
              </a:ext>
            </a:extLst>
          </p:cNvPr>
          <p:cNvSpPr txBox="1"/>
          <p:nvPr/>
        </p:nvSpPr>
        <p:spPr>
          <a:xfrm>
            <a:off x="8210240" y="1718640"/>
            <a:ext cx="3241677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Quarantined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DFA4E0-3A9B-4ADD-BD75-0C24B3BB0966}"/>
              </a:ext>
            </a:extLst>
          </p:cNvPr>
          <p:cNvSpPr txBox="1"/>
          <p:nvPr/>
        </p:nvSpPr>
        <p:spPr>
          <a:xfrm>
            <a:off x="8196586" y="2079085"/>
            <a:ext cx="3241675" cy="778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12,475</a:t>
            </a:r>
          </a:p>
          <a:p>
            <a:pPr algn="ctr">
              <a:lnSpc>
                <a:spcPct val="107000"/>
              </a:lnSpc>
            </a:pP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IAFC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COVID-19 Fire &amp; EMS Personnel Impact Dashboard</a:t>
            </a:r>
            <a:endParaRPr lang="en-US" sz="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</a:rPr>
              <a:t>as of </a:t>
            </a:r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5/19/20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34A794-46C2-4683-A55F-FEB5A3283AD8}"/>
              </a:ext>
            </a:extLst>
          </p:cNvPr>
          <p:cNvSpPr txBox="1"/>
          <p:nvPr/>
        </p:nvSpPr>
        <p:spPr>
          <a:xfrm>
            <a:off x="8201102" y="2885956"/>
            <a:ext cx="3239492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Exposures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8A0AE9-A7A3-4D86-92A1-E77D492BF5A1}"/>
              </a:ext>
            </a:extLst>
          </p:cNvPr>
          <p:cNvSpPr txBox="1"/>
          <p:nvPr/>
        </p:nvSpPr>
        <p:spPr>
          <a:xfrm>
            <a:off x="8201103" y="4244884"/>
            <a:ext cx="3239491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Diagnosed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A8D906-9788-4522-B008-8DBB11879319}"/>
              </a:ext>
            </a:extLst>
          </p:cNvPr>
          <p:cNvSpPr txBox="1"/>
          <p:nvPr/>
        </p:nvSpPr>
        <p:spPr>
          <a:xfrm>
            <a:off x="8187565" y="4581498"/>
            <a:ext cx="32575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710</a:t>
            </a:r>
          </a:p>
          <a:p>
            <a:pPr algn="ctr"/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IAFC COVID-19 Fire &amp; EMS Personnel Impact Dashboard</a:t>
            </a:r>
            <a:endParaRPr lang="en-US" sz="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</a:rPr>
              <a:t>as of </a:t>
            </a:r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5/19/20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49E11-07ED-4FBB-8B06-4DD2463BA70A}"/>
              </a:ext>
            </a:extLst>
          </p:cNvPr>
          <p:cNvSpPr txBox="1"/>
          <p:nvPr/>
        </p:nvSpPr>
        <p:spPr>
          <a:xfrm>
            <a:off x="8201100" y="5378815"/>
            <a:ext cx="3239493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Fatalities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9ABD26-0B89-49A3-A2E6-EF7FCD715F08}"/>
              </a:ext>
            </a:extLst>
          </p:cNvPr>
          <p:cNvSpPr txBox="1"/>
          <p:nvPr/>
        </p:nvSpPr>
        <p:spPr>
          <a:xfrm>
            <a:off x="8201108" y="5715427"/>
            <a:ext cx="323264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&gt;60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USFA Firefighter Fatality Data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Open Media Sources</a:t>
            </a:r>
            <a:endParaRPr lang="en-US" sz="1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</a:rPr>
              <a:t>as of 5/19/20</a:t>
            </a: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86A546-6E34-496E-9432-ADCAECBBED35}"/>
              </a:ext>
            </a:extLst>
          </p:cNvPr>
          <p:cNvSpPr txBox="1"/>
          <p:nvPr/>
        </p:nvSpPr>
        <p:spPr>
          <a:xfrm>
            <a:off x="8153400" y="3165321"/>
            <a:ext cx="32575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14,140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800" u="sng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IAFC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COVID-19 Fire &amp; EMS Personnel Impact Dashboard</a:t>
            </a:r>
            <a:endParaRPr lang="en-US" sz="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</a:rPr>
              <a:t>as of </a:t>
            </a:r>
            <a:r>
              <a:rPr lang="en-US" sz="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5/19/20</a:t>
            </a:r>
            <a:endParaRPr lang="en-US" sz="8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This is the Safety and Security lifeline icon">
            <a:extLst>
              <a:ext uri="{FF2B5EF4-FFF2-40B4-BE49-F238E27FC236}">
                <a16:creationId xmlns:a16="http://schemas.microsoft.com/office/drawing/2014/main" id="{8E4BD69D-516A-4057-BD79-503CECCF76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191" y="1192502"/>
            <a:ext cx="454012" cy="455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12210-0405-4AB0-ABF2-E37768D2A7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65" y="1206199"/>
            <a:ext cx="3776442" cy="2691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D36E2A-9FCF-4AD0-84F2-D59E33A22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32" name="Picture 2" descr="HHS Logo">
            <a:extLst>
              <a:ext uri="{FF2B5EF4-FFF2-40B4-BE49-F238E27FC236}">
                <a16:creationId xmlns:a16="http://schemas.microsoft.com/office/drawing/2014/main" id="{AD99380B-4849-4B00-B2D5-1C23F110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930EC9-A7B9-4C6B-9633-AFB23E4A7F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3456" y="4048066"/>
            <a:ext cx="4040800" cy="1981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534ED-D999-42AD-BC2B-A96AEBFD5C7A}"/>
              </a:ext>
            </a:extLst>
          </p:cNvPr>
          <p:cNvSpPr txBox="1"/>
          <p:nvPr/>
        </p:nvSpPr>
        <p:spPr>
          <a:xfrm>
            <a:off x="4146961" y="6083797"/>
            <a:ext cx="389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spcBef>
                <a:spcPct val="0"/>
              </a:spcBef>
              <a:defRPr/>
            </a:pPr>
            <a:r>
              <a:rPr lang="en-US" sz="1000" dirty="0">
                <a:solidFill>
                  <a:srgbClr val="102B62"/>
                </a:solidFill>
              </a:rPr>
              <a:t>Source: National EMS Information System (</a:t>
            </a:r>
            <a:r>
              <a:rPr lang="en-US" sz="1000" dirty="0" err="1">
                <a:solidFill>
                  <a:srgbClr val="102B62"/>
                </a:solidFill>
              </a:rPr>
              <a:t>NEMSIS</a:t>
            </a:r>
            <a:r>
              <a:rPr lang="en-US" sz="1000" dirty="0">
                <a:solidFill>
                  <a:srgbClr val="102B62"/>
                </a:solidFill>
              </a:rPr>
              <a:t>) National Influenza-Like Illness (ILI) Surveillance Dashboard, May 20, 2020</a:t>
            </a:r>
            <a:endParaRPr lang="en-US" sz="1000" b="1" dirty="0">
              <a:solidFill>
                <a:srgbClr val="102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1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1487" y="299234"/>
            <a:ext cx="8363100" cy="1231106"/>
          </a:xfrm>
        </p:spPr>
        <p:txBody>
          <a:bodyPr/>
          <a:lstStyle/>
          <a:p>
            <a:r>
              <a:rPr lang="en-US" dirty="0"/>
              <a:t>Back-up slides and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7829A6BA-F0EE-4C98-9C6B-C2C9230D8EF9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6CDC2-64CC-496B-853A-79A95D28033A}"/>
              </a:ext>
            </a:extLst>
          </p:cNvPr>
          <p:cNvSpPr txBox="1"/>
          <p:nvPr/>
        </p:nvSpPr>
        <p:spPr>
          <a:xfrm>
            <a:off x="609600" y="2311449"/>
            <a:ext cx="7905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Dr. Jon R. Krohmer, MD, FACEP, </a:t>
            </a:r>
            <a:r>
              <a:rPr lang="en-US" dirty="0" err="1">
                <a:solidFill>
                  <a:schemeClr val="tx2"/>
                </a:solidFill>
              </a:rPr>
              <a:t>FAEMS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Team Lead – FEMA Health Systems Resiliency TF – EMS/Prehospital Team</a:t>
            </a:r>
          </a:p>
          <a:p>
            <a:r>
              <a:rPr lang="en-US" dirty="0">
                <a:solidFill>
                  <a:schemeClr val="tx2"/>
                </a:solidFill>
              </a:rPr>
              <a:t>Director, Office of Emergency Medical Services</a:t>
            </a:r>
          </a:p>
          <a:p>
            <a:r>
              <a:rPr lang="en-US" dirty="0">
                <a:solidFill>
                  <a:schemeClr val="tx2"/>
                </a:solidFill>
              </a:rPr>
              <a:t>National Highway Traffic Safety Administration</a:t>
            </a:r>
          </a:p>
          <a:p>
            <a:r>
              <a:rPr lang="en-US" dirty="0">
                <a:solidFill>
                  <a:schemeClr val="tx2"/>
                </a:solidFill>
              </a:rPr>
              <a:t>202-366-9966</a:t>
            </a:r>
          </a:p>
          <a:p>
            <a:r>
              <a:rPr lang="en-US" u="sng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Jon.Krohmer@dot.gov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Kate Elkins, MPH, </a:t>
            </a:r>
            <a:r>
              <a:rPr lang="en-US" dirty="0" err="1">
                <a:solidFill>
                  <a:schemeClr val="tx2"/>
                </a:solidFill>
              </a:rPr>
              <a:t>CPH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NRP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Deputy Team Lead – FEMA Health Systems Resiliency TF – EMS/Prehospital Team</a:t>
            </a:r>
          </a:p>
          <a:p>
            <a:r>
              <a:rPr lang="en-US" dirty="0">
                <a:solidFill>
                  <a:schemeClr val="tx2"/>
                </a:solidFill>
              </a:rPr>
              <a:t>EMS Specialist</a:t>
            </a:r>
          </a:p>
          <a:p>
            <a:r>
              <a:rPr lang="en-US" dirty="0">
                <a:solidFill>
                  <a:schemeClr val="tx2"/>
                </a:solidFill>
              </a:rPr>
              <a:t>Office of Emergency Medical Services</a:t>
            </a:r>
          </a:p>
          <a:p>
            <a:r>
              <a:rPr lang="en-US" dirty="0">
                <a:solidFill>
                  <a:schemeClr val="tx2"/>
                </a:solidFill>
              </a:rPr>
              <a:t>National Highway Traffic Safety Administration</a:t>
            </a:r>
          </a:p>
          <a:p>
            <a:r>
              <a:rPr lang="en-US" dirty="0">
                <a:solidFill>
                  <a:schemeClr val="tx2"/>
                </a:solidFill>
              </a:rPr>
              <a:t>202-680-4974</a:t>
            </a:r>
          </a:p>
          <a:p>
            <a:r>
              <a:rPr lang="en-US" u="sng" dirty="0" err="1">
                <a:solidFill>
                  <a:schemeClr val="tx2"/>
                </a:solidFill>
              </a:rPr>
              <a:t>Katherine.Elkins@dot.gov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3DD60-F254-4C81-BAF3-F4AA5F9CE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85" y="2555369"/>
            <a:ext cx="2944361" cy="810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C3088-4CFE-49EF-B656-24B5DDFC0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b="16685"/>
          <a:stretch/>
        </p:blipFill>
        <p:spPr>
          <a:xfrm>
            <a:off x="8618303" y="4941116"/>
            <a:ext cx="2841443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53A9D9-B6E2-4A3A-86A9-5E380D12D71F}"/>
              </a:ext>
            </a:extLst>
          </p:cNvPr>
          <p:cNvSpPr/>
          <p:nvPr/>
        </p:nvSpPr>
        <p:spPr>
          <a:xfrm>
            <a:off x="0" y="1394198"/>
            <a:ext cx="12192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“EMS National Survey” conducted by the National Association of Emergency Medical Technicians (NAEMT) noted that thirty six percent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36%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 responding agencies reported they would be forced to cease operations within 60 days due to revenue losses caused by the COVID-19 pandemic unless conditions change. Seventy-one percent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71%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 EMS agencies responding to the survey would be forced to cease operations within 120 days due to revenue losses caused by the COVID-19 pandemic unless conditions change.</a:t>
            </a:r>
          </a:p>
          <a:p>
            <a:pPr marL="2286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survey of 80 Texas EMS agencies reported that 91 percent of the agencies suffered significant financial losses due to the COVID-19 pandemic. One respondent quoted in the report noted, “It is very hard to maintain a costly response-ready profile when standard utilization is down. People are not healthier, they just are not accessing emergency care at a standard rate. There very well may be a total wave of calls coming at a time when revenue is down and costs are up.” </a:t>
            </a:r>
          </a:p>
          <a:p>
            <a:pPr marL="4572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Pennsylvania Department of Health reports a 50 percent decline in total 911 EMS transports per day from 2,700 daily calls in mid-March to 1,000 in mid-April. </a:t>
            </a:r>
          </a:p>
          <a:p>
            <a:pPr marL="2286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EMS agencies in Cincinnati, OH, Alameda, CA, and Portland, OR all report potential layoffs of EMS providers due to the pandemic. </a:t>
            </a:r>
          </a:p>
          <a:p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“Pennsylvania Volume Report” </a:t>
            </a:r>
            <a:r>
              <a:rPr lang="en-US" sz="1100" dirty="0">
                <a:solidFill>
                  <a:srgbClr val="2C2C2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by Pennsylvania to DOT/NHTSA on April 17, 2020. Report 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upon request.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CD190F-0609-41E0-B68B-A2073446B8B8}"/>
              </a:ext>
            </a:extLst>
          </p:cNvPr>
          <p:cNvSpPr/>
          <p:nvPr/>
        </p:nvSpPr>
        <p:spPr>
          <a:xfrm>
            <a:off x="3457296" y="498922"/>
            <a:ext cx="527740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 Funding – Selected Examples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2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1C685-D87A-426D-A284-2ED9FF6677D9}"/>
              </a:ext>
            </a:extLst>
          </p:cNvPr>
          <p:cNvSpPr/>
          <p:nvPr/>
        </p:nvSpPr>
        <p:spPr>
          <a:xfrm>
            <a:off x="1994256" y="361762"/>
            <a:ext cx="9634369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 Funding – Remediation Beyond Emergency Financial Relief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D9C02-82CE-4643-9678-64E610C92B37}"/>
              </a:ext>
            </a:extLst>
          </p:cNvPr>
          <p:cNvSpPr/>
          <p:nvPr/>
        </p:nvSpPr>
        <p:spPr>
          <a:xfrm>
            <a:off x="388367" y="1082040"/>
            <a:ext cx="11415265" cy="190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We have had multiple discussions with CMS requesting modifications or waivers to CMS reimbursement requirements to allow for reimbursement of treatment in place.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This will require a statutory change at the federal level.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States may be able to reimburse for treatment in place as part of state Medicaid.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Longer term, EMS agencies (including non-government entities) would benefit from a dedicated grant program to fund their readiness costs, in addition to reimbursement from patient transports.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5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8393336C-FE44-4B4E-83D5-A3E265C4EE00}"/>
              </a:ext>
            </a:extLst>
          </p:cNvPr>
          <p:cNvSpPr txBox="1">
            <a:spLocks/>
          </p:cNvSpPr>
          <p:nvPr/>
        </p:nvSpPr>
        <p:spPr>
          <a:xfrm>
            <a:off x="2653522" y="280124"/>
            <a:ext cx="6884956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/>
              </a:rPr>
              <a:t>Pre-Hospital (EMS/911) Team Documents (with links)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DCAD7-9CB7-4F6D-8C06-F3656662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7" name="Picture 2" descr="HHS Logo">
            <a:extLst>
              <a:ext uri="{FF2B5EF4-FFF2-40B4-BE49-F238E27FC236}">
                <a16:creationId xmlns:a16="http://schemas.microsoft.com/office/drawing/2014/main" id="{50853B18-F5B5-442F-8CA0-A0C1326C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B241F-73DF-439D-BFDE-1158FC902475}"/>
              </a:ext>
            </a:extLst>
          </p:cNvPr>
          <p:cNvSpPr txBox="1"/>
          <p:nvPr/>
        </p:nvSpPr>
        <p:spPr>
          <a:xfrm>
            <a:off x="277586" y="1285639"/>
            <a:ext cx="116368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Redirecting 911 Calls for Information &amp; Low Acuity Medical Complaints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Mitigate Absenteeism by Protecting 911 Telecommunicators’ Psychological Health and Well-being during the COVID-19 Pandemic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911.gov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Managing Patient and Family Distress Associated with COVID-19 in the Pre-hospital Care Setting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Mitigate Absenteeism by Protecting Emergency Medical Service (EMS) Clinicians’ Psychological Health and Well-being during the COVID-19 Pandemic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Personal Protective Equipment Supply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Considerations for State EMS Offices in Response to COVID-19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911 and EMS algorithms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Best Practices for COVID-19 Call Screening and Response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911.gov</a:t>
            </a:r>
            <a:r>
              <a:rPr lang="en-US" sz="1400" dirty="0"/>
              <a:t>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400" dirty="0"/>
              <a:t>COVID-19: Considerations, Strategies, and Resources for Emergency Medical Services Crisis Standards of Care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Emergency Medical Services and 911 Resource Guide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Burnout, Self-Care &amp; COVID-19 Exposure for First Responders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Burnout, Self-Care &amp; COVID-19 Exposure for Families of First Responders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Guidance for Preventing Disease Spread During Transport of Patients at High Risk for COVID-19 Illness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Guidance for First Responder Interactions with Suspected/Confirmed COVID-19 Patients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COVID-19: Supplemental Funding for Emergency Medical Services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Epidemiology for COVID-19 Emergency Medical Service Providers: What You Need to Know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COVID-19 Literature and Research Resources for Emergency Medical Services (EMS)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COVID-19 – Disinfection of Structural Firefighting Personal Protective Equipment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COVID-19 Behavioral Health Resources for First Responders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EMS Patient Contact Algorithm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EMS Personnel Support for Population Testing, Screening, and Vaccination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Safe Preservation of Personal Protective Equipment by EMS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EMS.gov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61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B3F9-3EFF-4590-8031-D9BAE035B8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4856" y="404603"/>
            <a:ext cx="1324062" cy="430887"/>
          </a:xfr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102B6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C4A3-B53D-4001-A4F2-5EA12AA3F0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62526" y="1465312"/>
            <a:ext cx="6506662" cy="209751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Emergency Medical Services (EMS) Environment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COVID-19: Impacts and Next Steps for EMS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EMS and Fire Impacts on Community Lifelines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0EA1F-A194-42EF-A813-70E9A6F21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13" y="3562822"/>
            <a:ext cx="2200275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46F559-B863-41EF-95B8-9A933D088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43" y="3429000"/>
            <a:ext cx="1762125" cy="1790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FA4E38-632B-4019-BD25-D0B34354D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6" y="5642517"/>
            <a:ext cx="2944361" cy="810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0A0A0C-BD35-4EAF-99D3-32AEFB65C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b="16685"/>
          <a:stretch/>
        </p:blipFill>
        <p:spPr>
          <a:xfrm>
            <a:off x="7123798" y="5709269"/>
            <a:ext cx="2145390" cy="6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0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DBC12-1D3E-4480-9FAF-3148F510A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3" name="Picture 2" descr="HHS Logo">
            <a:extLst>
              <a:ext uri="{FF2B5EF4-FFF2-40B4-BE49-F238E27FC236}">
                <a16:creationId xmlns:a16="http://schemas.microsoft.com/office/drawing/2014/main" id="{0ECDCC57-74B7-4ACB-943E-AA38FC30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65B58-87CD-468C-B2F8-7C6E536AB85C}"/>
              </a:ext>
            </a:extLst>
          </p:cNvPr>
          <p:cNvSpPr txBox="1"/>
          <p:nvPr/>
        </p:nvSpPr>
        <p:spPr>
          <a:xfrm>
            <a:off x="1401376" y="255484"/>
            <a:ext cx="9591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 | Introduction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1587CC9-BE82-4752-941A-BE3768B92615}"/>
              </a:ext>
            </a:extLst>
          </p:cNvPr>
          <p:cNvSpPr/>
          <p:nvPr/>
        </p:nvSpPr>
        <p:spPr>
          <a:xfrm>
            <a:off x="4345630" y="838780"/>
            <a:ext cx="3500739" cy="3305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EMS and 911 Quick Facts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3D91F2-D4D7-4ECD-B89B-3163228AEB6B}"/>
              </a:ext>
            </a:extLst>
          </p:cNvPr>
          <p:cNvSpPr txBox="1"/>
          <p:nvPr/>
        </p:nvSpPr>
        <p:spPr>
          <a:xfrm>
            <a:off x="1002071" y="1248276"/>
            <a:ext cx="5093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more than </a:t>
            </a:r>
            <a:r>
              <a:rPr lang="en-US" sz="1600" dirty="0">
                <a:solidFill>
                  <a:srgbClr val="102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,000 licensed EMS agencies in the U.S.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EMS agencies can be </a:t>
            </a:r>
            <a:r>
              <a:rPr lang="en-US" sz="1600" dirty="0">
                <a:solidFill>
                  <a:srgbClr val="102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non-profit, municipal third-service fire-based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hospital-based, and private for-profit</a:t>
            </a:r>
            <a:r>
              <a:rPr lang="en-US" sz="1600" dirty="0">
                <a:solidFill>
                  <a:srgbClr val="102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majority of ambulance services are small non-governmental agencies that respond to fewer than 650 calls for service each year.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406AE-B325-4D90-AD57-C347A64B0BB5}"/>
              </a:ext>
            </a:extLst>
          </p:cNvPr>
          <p:cNvSpPr txBox="1"/>
          <p:nvPr/>
        </p:nvSpPr>
        <p:spPr>
          <a:xfrm>
            <a:off x="1002071" y="3548579"/>
            <a:ext cx="47151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EMS agencies respond to more than 40 million calls for service combined each year.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 of EMS agencies answer 80% of the calls for service in the U.S.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AE95C-DE4F-4BDF-86C5-F1C49B40D4DA}"/>
              </a:ext>
            </a:extLst>
          </p:cNvPr>
          <p:cNvSpPr/>
          <p:nvPr/>
        </p:nvSpPr>
        <p:spPr>
          <a:xfrm>
            <a:off x="1002071" y="5140996"/>
            <a:ext cx="528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102B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60% 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fire departments provide emergency medical services.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40% of EMS agencies are fire-based.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9B8888-C5B0-48EF-8B96-DE80DF90EDCC}"/>
              </a:ext>
            </a:extLst>
          </p:cNvPr>
          <p:cNvGrpSpPr/>
          <p:nvPr/>
        </p:nvGrpSpPr>
        <p:grpSpPr>
          <a:xfrm>
            <a:off x="220038" y="3548579"/>
            <a:ext cx="735551" cy="396309"/>
            <a:chOff x="2201863" y="2260601"/>
            <a:chExt cx="1104900" cy="595312"/>
          </a:xfrm>
          <a:solidFill>
            <a:schemeClr val="accent5">
              <a:lumMod val="50000"/>
            </a:schemeClr>
          </a:solidFill>
        </p:grpSpPr>
        <p:sp>
          <p:nvSpPr>
            <p:cNvPr id="37" name="Oval 38">
              <a:extLst>
                <a:ext uri="{FF2B5EF4-FFF2-40B4-BE49-F238E27FC236}">
                  <a16:creationId xmlns:a16="http://schemas.microsoft.com/office/drawing/2014/main" id="{4BA48027-1ECD-468C-B63F-D3E4BF7C6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775" y="2690813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9">
              <a:extLst>
                <a:ext uri="{FF2B5EF4-FFF2-40B4-BE49-F238E27FC236}">
                  <a16:creationId xmlns:a16="http://schemas.microsoft.com/office/drawing/2014/main" id="{52048530-3390-4320-83E0-67AC54F1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2690813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6EBFE2DD-652B-4169-B7CF-E724BF909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1863" y="2260601"/>
              <a:ext cx="1104900" cy="539750"/>
            </a:xfrm>
            <a:custGeom>
              <a:avLst/>
              <a:gdLst>
                <a:gd name="T0" fmla="*/ 498 w 503"/>
                <a:gd name="T1" fmla="*/ 110 h 246"/>
                <a:gd name="T2" fmla="*/ 450 w 503"/>
                <a:gd name="T3" fmla="*/ 6 h 246"/>
                <a:gd name="T4" fmla="*/ 437 w 503"/>
                <a:gd name="T5" fmla="*/ 0 h 246"/>
                <a:gd name="T6" fmla="*/ 29 w 503"/>
                <a:gd name="T7" fmla="*/ 0 h 246"/>
                <a:gd name="T8" fmla="*/ 18 w 503"/>
                <a:gd name="T9" fmla="*/ 10 h 246"/>
                <a:gd name="T10" fmla="*/ 0 w 503"/>
                <a:gd name="T11" fmla="*/ 110 h 246"/>
                <a:gd name="T12" fmla="*/ 0 w 503"/>
                <a:gd name="T13" fmla="*/ 235 h 246"/>
                <a:gd name="T14" fmla="*/ 8 w 503"/>
                <a:gd name="T15" fmla="*/ 246 h 246"/>
                <a:gd name="T16" fmla="*/ 31 w 503"/>
                <a:gd name="T17" fmla="*/ 246 h 246"/>
                <a:gd name="T18" fmla="*/ 30 w 503"/>
                <a:gd name="T19" fmla="*/ 233 h 246"/>
                <a:gd name="T20" fmla="*/ 93 w 503"/>
                <a:gd name="T21" fmla="*/ 171 h 246"/>
                <a:gd name="T22" fmla="*/ 155 w 503"/>
                <a:gd name="T23" fmla="*/ 233 h 246"/>
                <a:gd name="T24" fmla="*/ 154 w 503"/>
                <a:gd name="T25" fmla="*/ 246 h 246"/>
                <a:gd name="T26" fmla="*/ 351 w 503"/>
                <a:gd name="T27" fmla="*/ 246 h 246"/>
                <a:gd name="T28" fmla="*/ 350 w 503"/>
                <a:gd name="T29" fmla="*/ 233 h 246"/>
                <a:gd name="T30" fmla="*/ 413 w 503"/>
                <a:gd name="T31" fmla="*/ 171 h 246"/>
                <a:gd name="T32" fmla="*/ 475 w 503"/>
                <a:gd name="T33" fmla="*/ 233 h 246"/>
                <a:gd name="T34" fmla="*/ 474 w 503"/>
                <a:gd name="T35" fmla="*/ 246 h 246"/>
                <a:gd name="T36" fmla="*/ 491 w 503"/>
                <a:gd name="T37" fmla="*/ 246 h 246"/>
                <a:gd name="T38" fmla="*/ 503 w 503"/>
                <a:gd name="T39" fmla="*/ 235 h 246"/>
                <a:gd name="T40" fmla="*/ 503 w 503"/>
                <a:gd name="T41" fmla="*/ 132 h 246"/>
                <a:gd name="T42" fmla="*/ 498 w 503"/>
                <a:gd name="T43" fmla="*/ 110 h 246"/>
                <a:gd name="T44" fmla="*/ 323 w 503"/>
                <a:gd name="T45" fmla="*/ 151 h 246"/>
                <a:gd name="T46" fmla="*/ 268 w 503"/>
                <a:gd name="T47" fmla="*/ 151 h 246"/>
                <a:gd name="T48" fmla="*/ 268 w 503"/>
                <a:gd name="T49" fmla="*/ 207 h 246"/>
                <a:gd name="T50" fmla="*/ 236 w 503"/>
                <a:gd name="T51" fmla="*/ 207 h 246"/>
                <a:gd name="T52" fmla="*/ 236 w 503"/>
                <a:gd name="T53" fmla="*/ 151 h 246"/>
                <a:gd name="T54" fmla="*/ 181 w 503"/>
                <a:gd name="T55" fmla="*/ 151 h 246"/>
                <a:gd name="T56" fmla="*/ 181 w 503"/>
                <a:gd name="T57" fmla="*/ 119 h 246"/>
                <a:gd name="T58" fmla="*/ 236 w 503"/>
                <a:gd name="T59" fmla="*/ 119 h 246"/>
                <a:gd name="T60" fmla="*/ 236 w 503"/>
                <a:gd name="T61" fmla="*/ 64 h 246"/>
                <a:gd name="T62" fmla="*/ 268 w 503"/>
                <a:gd name="T63" fmla="*/ 64 h 246"/>
                <a:gd name="T64" fmla="*/ 268 w 503"/>
                <a:gd name="T65" fmla="*/ 119 h 246"/>
                <a:gd name="T66" fmla="*/ 323 w 503"/>
                <a:gd name="T67" fmla="*/ 119 h 246"/>
                <a:gd name="T68" fmla="*/ 323 w 503"/>
                <a:gd name="T69" fmla="*/ 151 h 246"/>
                <a:gd name="T70" fmla="*/ 355 w 503"/>
                <a:gd name="T71" fmla="*/ 101 h 246"/>
                <a:gd name="T72" fmla="*/ 355 w 503"/>
                <a:gd name="T73" fmla="*/ 25 h 246"/>
                <a:gd name="T74" fmla="*/ 437 w 503"/>
                <a:gd name="T75" fmla="*/ 25 h 246"/>
                <a:gd name="T76" fmla="*/ 471 w 503"/>
                <a:gd name="T77" fmla="*/ 101 h 246"/>
                <a:gd name="T78" fmla="*/ 355 w 503"/>
                <a:gd name="T79" fmla="*/ 10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3" h="246">
                  <a:moveTo>
                    <a:pt x="498" y="110"/>
                  </a:moveTo>
                  <a:cubicBezTo>
                    <a:pt x="450" y="6"/>
                    <a:pt x="450" y="6"/>
                    <a:pt x="450" y="6"/>
                  </a:cubicBezTo>
                  <a:cubicBezTo>
                    <a:pt x="448" y="2"/>
                    <a:pt x="442" y="0"/>
                    <a:pt x="4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5"/>
                    <a:pt x="18" y="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9"/>
                    <a:pt x="4" y="246"/>
                    <a:pt x="8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0" y="242"/>
                    <a:pt x="30" y="238"/>
                    <a:pt x="30" y="233"/>
                  </a:cubicBezTo>
                  <a:cubicBezTo>
                    <a:pt x="30" y="199"/>
                    <a:pt x="58" y="171"/>
                    <a:pt x="93" y="171"/>
                  </a:cubicBezTo>
                  <a:cubicBezTo>
                    <a:pt x="127" y="171"/>
                    <a:pt x="155" y="199"/>
                    <a:pt x="155" y="233"/>
                  </a:cubicBezTo>
                  <a:cubicBezTo>
                    <a:pt x="155" y="238"/>
                    <a:pt x="155" y="242"/>
                    <a:pt x="154" y="246"/>
                  </a:cubicBezTo>
                  <a:cubicBezTo>
                    <a:pt x="351" y="246"/>
                    <a:pt x="351" y="246"/>
                    <a:pt x="351" y="246"/>
                  </a:cubicBezTo>
                  <a:cubicBezTo>
                    <a:pt x="351" y="242"/>
                    <a:pt x="350" y="238"/>
                    <a:pt x="350" y="233"/>
                  </a:cubicBezTo>
                  <a:cubicBezTo>
                    <a:pt x="350" y="199"/>
                    <a:pt x="378" y="171"/>
                    <a:pt x="413" y="171"/>
                  </a:cubicBezTo>
                  <a:cubicBezTo>
                    <a:pt x="447" y="171"/>
                    <a:pt x="475" y="199"/>
                    <a:pt x="475" y="233"/>
                  </a:cubicBezTo>
                  <a:cubicBezTo>
                    <a:pt x="475" y="238"/>
                    <a:pt x="475" y="242"/>
                    <a:pt x="474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6" y="246"/>
                    <a:pt x="503" y="241"/>
                    <a:pt x="503" y="235"/>
                  </a:cubicBezTo>
                  <a:cubicBezTo>
                    <a:pt x="503" y="132"/>
                    <a:pt x="503" y="132"/>
                    <a:pt x="503" y="132"/>
                  </a:cubicBezTo>
                  <a:cubicBezTo>
                    <a:pt x="503" y="124"/>
                    <a:pt x="501" y="117"/>
                    <a:pt x="498" y="110"/>
                  </a:cubicBezTo>
                  <a:close/>
                  <a:moveTo>
                    <a:pt x="323" y="151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207"/>
                    <a:pt x="268" y="207"/>
                    <a:pt x="268" y="207"/>
                  </a:cubicBezTo>
                  <a:cubicBezTo>
                    <a:pt x="236" y="207"/>
                    <a:pt x="236" y="207"/>
                    <a:pt x="236" y="207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68" y="64"/>
                    <a:pt x="268" y="64"/>
                    <a:pt x="268" y="64"/>
                  </a:cubicBezTo>
                  <a:cubicBezTo>
                    <a:pt x="268" y="119"/>
                    <a:pt x="268" y="119"/>
                    <a:pt x="268" y="119"/>
                  </a:cubicBezTo>
                  <a:cubicBezTo>
                    <a:pt x="323" y="119"/>
                    <a:pt x="323" y="119"/>
                    <a:pt x="323" y="119"/>
                  </a:cubicBezTo>
                  <a:lnTo>
                    <a:pt x="323" y="151"/>
                  </a:lnTo>
                  <a:close/>
                  <a:moveTo>
                    <a:pt x="355" y="101"/>
                  </a:moveTo>
                  <a:cubicBezTo>
                    <a:pt x="355" y="25"/>
                    <a:pt x="355" y="25"/>
                    <a:pt x="355" y="25"/>
                  </a:cubicBezTo>
                  <a:cubicBezTo>
                    <a:pt x="437" y="25"/>
                    <a:pt x="437" y="25"/>
                    <a:pt x="437" y="25"/>
                  </a:cubicBezTo>
                  <a:cubicBezTo>
                    <a:pt x="471" y="101"/>
                    <a:pt x="471" y="101"/>
                    <a:pt x="471" y="101"/>
                  </a:cubicBezTo>
                  <a:lnTo>
                    <a:pt x="35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D1059A-332D-4031-AFC4-901DCC57076E}"/>
              </a:ext>
            </a:extLst>
          </p:cNvPr>
          <p:cNvGrpSpPr/>
          <p:nvPr/>
        </p:nvGrpSpPr>
        <p:grpSpPr>
          <a:xfrm>
            <a:off x="298412" y="5140996"/>
            <a:ext cx="747025" cy="631216"/>
            <a:chOff x="2274439" y="4197544"/>
            <a:chExt cx="747025" cy="631216"/>
          </a:xfrm>
        </p:grpSpPr>
        <p:sp>
          <p:nvSpPr>
            <p:cNvPr id="41" name="Freeform 182">
              <a:extLst>
                <a:ext uri="{FF2B5EF4-FFF2-40B4-BE49-F238E27FC236}">
                  <a16:creationId xmlns:a16="http://schemas.microsoft.com/office/drawing/2014/main" id="{1FB4CB36-EF8B-470E-BE61-B6DAB331C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4439" y="4197544"/>
              <a:ext cx="747025" cy="631216"/>
            </a:xfrm>
            <a:custGeom>
              <a:avLst/>
              <a:gdLst>
                <a:gd name="T0" fmla="*/ 310 w 419"/>
                <a:gd name="T1" fmla="*/ 105 h 353"/>
                <a:gd name="T2" fmla="*/ 308 w 419"/>
                <a:gd name="T3" fmla="*/ 156 h 353"/>
                <a:gd name="T4" fmla="*/ 285 w 419"/>
                <a:gd name="T5" fmla="*/ 66 h 353"/>
                <a:gd name="T6" fmla="*/ 224 w 419"/>
                <a:gd name="T7" fmla="*/ 87 h 353"/>
                <a:gd name="T8" fmla="*/ 146 w 419"/>
                <a:gd name="T9" fmla="*/ 0 h 353"/>
                <a:gd name="T10" fmla="*/ 104 w 419"/>
                <a:gd name="T11" fmla="*/ 54 h 353"/>
                <a:gd name="T12" fmla="*/ 120 w 419"/>
                <a:gd name="T13" fmla="*/ 136 h 353"/>
                <a:gd name="T14" fmla="*/ 50 w 419"/>
                <a:gd name="T15" fmla="*/ 119 h 353"/>
                <a:gd name="T16" fmla="*/ 91 w 419"/>
                <a:gd name="T17" fmla="*/ 186 h 353"/>
                <a:gd name="T18" fmla="*/ 40 w 419"/>
                <a:gd name="T19" fmla="*/ 153 h 353"/>
                <a:gd name="T20" fmla="*/ 202 w 419"/>
                <a:gd name="T21" fmla="*/ 353 h 353"/>
                <a:gd name="T22" fmla="*/ 310 w 419"/>
                <a:gd name="T23" fmla="*/ 105 h 353"/>
                <a:gd name="T24" fmla="*/ 200 w 419"/>
                <a:gd name="T25" fmla="*/ 334 h 353"/>
                <a:gd name="T26" fmla="*/ 135 w 419"/>
                <a:gd name="T27" fmla="*/ 185 h 353"/>
                <a:gd name="T28" fmla="*/ 136 w 419"/>
                <a:gd name="T29" fmla="*/ 215 h 353"/>
                <a:gd name="T30" fmla="*/ 150 w 419"/>
                <a:gd name="T31" fmla="*/ 162 h 353"/>
                <a:gd name="T32" fmla="*/ 187 w 419"/>
                <a:gd name="T33" fmla="*/ 174 h 353"/>
                <a:gd name="T34" fmla="*/ 233 w 419"/>
                <a:gd name="T35" fmla="*/ 122 h 353"/>
                <a:gd name="T36" fmla="*/ 259 w 419"/>
                <a:gd name="T37" fmla="*/ 154 h 353"/>
                <a:gd name="T38" fmla="*/ 249 w 419"/>
                <a:gd name="T39" fmla="*/ 203 h 353"/>
                <a:gd name="T40" fmla="*/ 291 w 419"/>
                <a:gd name="T41" fmla="*/ 193 h 353"/>
                <a:gd name="T42" fmla="*/ 266 w 419"/>
                <a:gd name="T43" fmla="*/ 233 h 353"/>
                <a:gd name="T44" fmla="*/ 298 w 419"/>
                <a:gd name="T45" fmla="*/ 213 h 353"/>
                <a:gd name="T46" fmla="*/ 200 w 419"/>
                <a:gd name="T47" fmla="*/ 3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9" h="353">
                  <a:moveTo>
                    <a:pt x="310" y="105"/>
                  </a:moveTo>
                  <a:cubicBezTo>
                    <a:pt x="308" y="117"/>
                    <a:pt x="341" y="149"/>
                    <a:pt x="308" y="156"/>
                  </a:cubicBezTo>
                  <a:cubicBezTo>
                    <a:pt x="321" y="110"/>
                    <a:pt x="234" y="118"/>
                    <a:pt x="285" y="66"/>
                  </a:cubicBezTo>
                  <a:cubicBezTo>
                    <a:pt x="257" y="63"/>
                    <a:pt x="238" y="80"/>
                    <a:pt x="224" y="87"/>
                  </a:cubicBezTo>
                  <a:cubicBezTo>
                    <a:pt x="262" y="51"/>
                    <a:pt x="200" y="6"/>
                    <a:pt x="146" y="0"/>
                  </a:cubicBezTo>
                  <a:cubicBezTo>
                    <a:pt x="176" y="31"/>
                    <a:pt x="156" y="89"/>
                    <a:pt x="104" y="54"/>
                  </a:cubicBezTo>
                  <a:cubicBezTo>
                    <a:pt x="77" y="101"/>
                    <a:pt x="151" y="108"/>
                    <a:pt x="120" y="136"/>
                  </a:cubicBezTo>
                  <a:cubicBezTo>
                    <a:pt x="125" y="124"/>
                    <a:pt x="67" y="97"/>
                    <a:pt x="50" y="119"/>
                  </a:cubicBezTo>
                  <a:cubicBezTo>
                    <a:pt x="79" y="130"/>
                    <a:pt x="83" y="168"/>
                    <a:pt x="91" y="186"/>
                  </a:cubicBezTo>
                  <a:cubicBezTo>
                    <a:pt x="53" y="182"/>
                    <a:pt x="40" y="153"/>
                    <a:pt x="40" y="153"/>
                  </a:cubicBezTo>
                  <a:cubicBezTo>
                    <a:pt x="0" y="222"/>
                    <a:pt x="29" y="353"/>
                    <a:pt x="202" y="353"/>
                  </a:cubicBezTo>
                  <a:cubicBezTo>
                    <a:pt x="405" y="353"/>
                    <a:pt x="419" y="145"/>
                    <a:pt x="310" y="105"/>
                  </a:cubicBezTo>
                  <a:close/>
                  <a:moveTo>
                    <a:pt x="200" y="334"/>
                  </a:moveTo>
                  <a:cubicBezTo>
                    <a:pt x="78" y="334"/>
                    <a:pt x="70" y="209"/>
                    <a:pt x="135" y="185"/>
                  </a:cubicBezTo>
                  <a:cubicBezTo>
                    <a:pt x="137" y="192"/>
                    <a:pt x="117" y="211"/>
                    <a:pt x="136" y="215"/>
                  </a:cubicBezTo>
                  <a:cubicBezTo>
                    <a:pt x="129" y="188"/>
                    <a:pt x="181" y="193"/>
                    <a:pt x="150" y="162"/>
                  </a:cubicBezTo>
                  <a:cubicBezTo>
                    <a:pt x="167" y="160"/>
                    <a:pt x="178" y="170"/>
                    <a:pt x="187" y="174"/>
                  </a:cubicBezTo>
                  <a:cubicBezTo>
                    <a:pt x="164" y="152"/>
                    <a:pt x="201" y="125"/>
                    <a:pt x="233" y="122"/>
                  </a:cubicBezTo>
                  <a:cubicBezTo>
                    <a:pt x="216" y="140"/>
                    <a:pt x="228" y="175"/>
                    <a:pt x="259" y="154"/>
                  </a:cubicBezTo>
                  <a:cubicBezTo>
                    <a:pt x="275" y="182"/>
                    <a:pt x="231" y="187"/>
                    <a:pt x="249" y="203"/>
                  </a:cubicBezTo>
                  <a:cubicBezTo>
                    <a:pt x="246" y="196"/>
                    <a:pt x="281" y="180"/>
                    <a:pt x="291" y="193"/>
                  </a:cubicBezTo>
                  <a:cubicBezTo>
                    <a:pt x="274" y="200"/>
                    <a:pt x="271" y="223"/>
                    <a:pt x="266" y="233"/>
                  </a:cubicBezTo>
                  <a:cubicBezTo>
                    <a:pt x="289" y="231"/>
                    <a:pt x="298" y="213"/>
                    <a:pt x="298" y="213"/>
                  </a:cubicBezTo>
                  <a:cubicBezTo>
                    <a:pt x="321" y="255"/>
                    <a:pt x="304" y="334"/>
                    <a:pt x="200" y="33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606B6F-3718-4EAD-93E8-52825F8FE0BD}"/>
                </a:ext>
              </a:extLst>
            </p:cNvPr>
            <p:cNvSpPr/>
            <p:nvPr/>
          </p:nvSpPr>
          <p:spPr>
            <a:xfrm>
              <a:off x="2533650" y="4558520"/>
              <a:ext cx="208962" cy="208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A7FC05-6699-403A-8B4E-405D2D18414D}"/>
                </a:ext>
              </a:extLst>
            </p:cNvPr>
            <p:cNvSpPr/>
            <p:nvPr/>
          </p:nvSpPr>
          <p:spPr>
            <a:xfrm>
              <a:off x="2606152" y="4462726"/>
              <a:ext cx="67401" cy="208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91C6FD-0D56-427A-B553-36D020E6F41A}"/>
                </a:ext>
              </a:extLst>
            </p:cNvPr>
            <p:cNvSpPr/>
            <p:nvPr/>
          </p:nvSpPr>
          <p:spPr>
            <a:xfrm>
              <a:off x="2609772" y="4438650"/>
              <a:ext cx="67401" cy="58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17B543-D28C-4D3C-A153-D1DAB7083355}"/>
                </a:ext>
              </a:extLst>
            </p:cNvPr>
            <p:cNvSpPr/>
            <p:nvPr/>
          </p:nvSpPr>
          <p:spPr>
            <a:xfrm>
              <a:off x="2597753" y="4732966"/>
              <a:ext cx="67401" cy="58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Freeform 16">
            <a:extLst>
              <a:ext uri="{FF2B5EF4-FFF2-40B4-BE49-F238E27FC236}">
                <a16:creationId xmlns:a16="http://schemas.microsoft.com/office/drawing/2014/main" id="{3C5F35BC-DEE1-4231-B2C9-96E0CD43CA60}"/>
              </a:ext>
            </a:extLst>
          </p:cNvPr>
          <p:cNvSpPr>
            <a:spLocks noEditPoints="1"/>
          </p:cNvSpPr>
          <p:nvPr/>
        </p:nvSpPr>
        <p:spPr bwMode="auto">
          <a:xfrm>
            <a:off x="6445772" y="1248276"/>
            <a:ext cx="608238" cy="724579"/>
          </a:xfrm>
          <a:custGeom>
            <a:avLst/>
            <a:gdLst>
              <a:gd name="T0" fmla="*/ 113 w 427"/>
              <a:gd name="T1" fmla="*/ 88 h 488"/>
              <a:gd name="T2" fmla="*/ 130 w 427"/>
              <a:gd name="T3" fmla="*/ 81 h 488"/>
              <a:gd name="T4" fmla="*/ 130 w 427"/>
              <a:gd name="T5" fmla="*/ 81 h 488"/>
              <a:gd name="T6" fmla="*/ 214 w 427"/>
              <a:gd name="T7" fmla="*/ 27 h 488"/>
              <a:gd name="T8" fmla="*/ 304 w 427"/>
              <a:gd name="T9" fmla="*/ 87 h 488"/>
              <a:gd name="T10" fmla="*/ 316 w 427"/>
              <a:gd name="T11" fmla="*/ 95 h 488"/>
              <a:gd name="T12" fmla="*/ 321 w 427"/>
              <a:gd name="T13" fmla="*/ 94 h 488"/>
              <a:gd name="T14" fmla="*/ 329 w 427"/>
              <a:gd name="T15" fmla="*/ 77 h 488"/>
              <a:gd name="T16" fmla="*/ 214 w 427"/>
              <a:gd name="T17" fmla="*/ 1 h 488"/>
              <a:gd name="T18" fmla="*/ 106 w 427"/>
              <a:gd name="T19" fmla="*/ 71 h 488"/>
              <a:gd name="T20" fmla="*/ 113 w 427"/>
              <a:gd name="T21" fmla="*/ 88 h 488"/>
              <a:gd name="T22" fmla="*/ 102 w 427"/>
              <a:gd name="T23" fmla="*/ 200 h 488"/>
              <a:gd name="T24" fmla="*/ 112 w 427"/>
              <a:gd name="T25" fmla="*/ 197 h 488"/>
              <a:gd name="T26" fmla="*/ 214 w 427"/>
              <a:gd name="T27" fmla="*/ 269 h 488"/>
              <a:gd name="T28" fmla="*/ 294 w 427"/>
              <a:gd name="T29" fmla="*/ 232 h 488"/>
              <a:gd name="T30" fmla="*/ 261 w 427"/>
              <a:gd name="T31" fmla="*/ 232 h 488"/>
              <a:gd name="T32" fmla="*/ 248 w 427"/>
              <a:gd name="T33" fmla="*/ 237 h 488"/>
              <a:gd name="T34" fmla="*/ 229 w 427"/>
              <a:gd name="T35" fmla="*/ 237 h 488"/>
              <a:gd name="T36" fmla="*/ 209 w 427"/>
              <a:gd name="T37" fmla="*/ 217 h 488"/>
              <a:gd name="T38" fmla="*/ 229 w 427"/>
              <a:gd name="T39" fmla="*/ 197 h 488"/>
              <a:gd name="T40" fmla="*/ 248 w 427"/>
              <a:gd name="T41" fmla="*/ 197 h 488"/>
              <a:gd name="T42" fmla="*/ 264 w 427"/>
              <a:gd name="T43" fmla="*/ 205 h 488"/>
              <a:gd name="T44" fmla="*/ 311 w 427"/>
              <a:gd name="T45" fmla="*/ 206 h 488"/>
              <a:gd name="T46" fmla="*/ 316 w 427"/>
              <a:gd name="T47" fmla="*/ 194 h 488"/>
              <a:gd name="T48" fmla="*/ 331 w 427"/>
              <a:gd name="T49" fmla="*/ 200 h 488"/>
              <a:gd name="T50" fmla="*/ 351 w 427"/>
              <a:gd name="T51" fmla="*/ 180 h 488"/>
              <a:gd name="T52" fmla="*/ 351 w 427"/>
              <a:gd name="T53" fmla="*/ 122 h 488"/>
              <a:gd name="T54" fmla="*/ 331 w 427"/>
              <a:gd name="T55" fmla="*/ 102 h 488"/>
              <a:gd name="T56" fmla="*/ 312 w 427"/>
              <a:gd name="T57" fmla="*/ 116 h 488"/>
              <a:gd name="T58" fmla="*/ 214 w 427"/>
              <a:gd name="T59" fmla="*/ 53 h 488"/>
              <a:gd name="T60" fmla="*/ 119 w 427"/>
              <a:gd name="T61" fmla="*/ 111 h 488"/>
              <a:gd name="T62" fmla="*/ 102 w 427"/>
              <a:gd name="T63" fmla="*/ 102 h 488"/>
              <a:gd name="T64" fmla="*/ 82 w 427"/>
              <a:gd name="T65" fmla="*/ 122 h 488"/>
              <a:gd name="T66" fmla="*/ 82 w 427"/>
              <a:gd name="T67" fmla="*/ 180 h 488"/>
              <a:gd name="T68" fmla="*/ 102 w 427"/>
              <a:gd name="T69" fmla="*/ 200 h 488"/>
              <a:gd name="T70" fmla="*/ 427 w 427"/>
              <a:gd name="T71" fmla="*/ 488 h 488"/>
              <a:gd name="T72" fmla="*/ 299 w 427"/>
              <a:gd name="T73" fmla="*/ 261 h 488"/>
              <a:gd name="T74" fmla="*/ 214 w 427"/>
              <a:gd name="T75" fmla="*/ 294 h 488"/>
              <a:gd name="T76" fmla="*/ 128 w 427"/>
              <a:gd name="T77" fmla="*/ 261 h 488"/>
              <a:gd name="T78" fmla="*/ 0 w 427"/>
              <a:gd name="T79" fmla="*/ 488 h 488"/>
              <a:gd name="T80" fmla="*/ 90 w 427"/>
              <a:gd name="T81" fmla="*/ 488 h 488"/>
              <a:gd name="T82" fmla="*/ 90 w 427"/>
              <a:gd name="T83" fmla="*/ 448 h 488"/>
              <a:gd name="T84" fmla="*/ 103 w 427"/>
              <a:gd name="T85" fmla="*/ 434 h 488"/>
              <a:gd name="T86" fmla="*/ 117 w 427"/>
              <a:gd name="T87" fmla="*/ 448 h 488"/>
              <a:gd name="T88" fmla="*/ 117 w 427"/>
              <a:gd name="T89" fmla="*/ 488 h 488"/>
              <a:gd name="T90" fmla="*/ 300 w 427"/>
              <a:gd name="T91" fmla="*/ 488 h 488"/>
              <a:gd name="T92" fmla="*/ 300 w 427"/>
              <a:gd name="T93" fmla="*/ 448 h 488"/>
              <a:gd name="T94" fmla="*/ 313 w 427"/>
              <a:gd name="T95" fmla="*/ 435 h 488"/>
              <a:gd name="T96" fmla="*/ 326 w 427"/>
              <a:gd name="T97" fmla="*/ 448 h 488"/>
              <a:gd name="T98" fmla="*/ 326 w 427"/>
              <a:gd name="T99" fmla="*/ 488 h 488"/>
              <a:gd name="T100" fmla="*/ 427 w 427"/>
              <a:gd name="T10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7" h="488">
                <a:moveTo>
                  <a:pt x="113" y="88"/>
                </a:moveTo>
                <a:cubicBezTo>
                  <a:pt x="120" y="91"/>
                  <a:pt x="127" y="88"/>
                  <a:pt x="130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45" y="45"/>
                  <a:pt x="178" y="27"/>
                  <a:pt x="214" y="27"/>
                </a:cubicBezTo>
                <a:cubicBezTo>
                  <a:pt x="251" y="27"/>
                  <a:pt x="288" y="47"/>
                  <a:pt x="304" y="87"/>
                </a:cubicBezTo>
                <a:cubicBezTo>
                  <a:pt x="306" y="92"/>
                  <a:pt x="311" y="95"/>
                  <a:pt x="316" y="95"/>
                </a:cubicBezTo>
                <a:cubicBezTo>
                  <a:pt x="318" y="95"/>
                  <a:pt x="320" y="95"/>
                  <a:pt x="321" y="94"/>
                </a:cubicBezTo>
                <a:cubicBezTo>
                  <a:pt x="328" y="91"/>
                  <a:pt x="331" y="83"/>
                  <a:pt x="329" y="77"/>
                </a:cubicBezTo>
                <a:cubicBezTo>
                  <a:pt x="308" y="26"/>
                  <a:pt x="260" y="1"/>
                  <a:pt x="214" y="1"/>
                </a:cubicBezTo>
                <a:cubicBezTo>
                  <a:pt x="169" y="0"/>
                  <a:pt x="124" y="24"/>
                  <a:pt x="106" y="71"/>
                </a:cubicBezTo>
                <a:cubicBezTo>
                  <a:pt x="103" y="78"/>
                  <a:pt x="106" y="86"/>
                  <a:pt x="113" y="88"/>
                </a:cubicBezTo>
                <a:close/>
                <a:moveTo>
                  <a:pt x="102" y="200"/>
                </a:moveTo>
                <a:cubicBezTo>
                  <a:pt x="106" y="200"/>
                  <a:pt x="109" y="199"/>
                  <a:pt x="112" y="197"/>
                </a:cubicBezTo>
                <a:cubicBezTo>
                  <a:pt x="127" y="239"/>
                  <a:pt x="167" y="269"/>
                  <a:pt x="214" y="269"/>
                </a:cubicBezTo>
                <a:cubicBezTo>
                  <a:pt x="246" y="269"/>
                  <a:pt x="275" y="255"/>
                  <a:pt x="294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57" y="235"/>
                  <a:pt x="253" y="237"/>
                  <a:pt x="248" y="237"/>
                </a:cubicBezTo>
                <a:cubicBezTo>
                  <a:pt x="229" y="237"/>
                  <a:pt x="229" y="237"/>
                  <a:pt x="229" y="237"/>
                </a:cubicBezTo>
                <a:cubicBezTo>
                  <a:pt x="218" y="237"/>
                  <a:pt x="209" y="228"/>
                  <a:pt x="209" y="217"/>
                </a:cubicBezTo>
                <a:cubicBezTo>
                  <a:pt x="209" y="206"/>
                  <a:pt x="218" y="197"/>
                  <a:pt x="229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55" y="197"/>
                  <a:pt x="260" y="200"/>
                  <a:pt x="264" y="205"/>
                </a:cubicBezTo>
                <a:cubicBezTo>
                  <a:pt x="311" y="206"/>
                  <a:pt x="311" y="206"/>
                  <a:pt x="311" y="206"/>
                </a:cubicBezTo>
                <a:cubicBezTo>
                  <a:pt x="313" y="202"/>
                  <a:pt x="315" y="198"/>
                  <a:pt x="316" y="194"/>
                </a:cubicBezTo>
                <a:cubicBezTo>
                  <a:pt x="320" y="198"/>
                  <a:pt x="325" y="200"/>
                  <a:pt x="331" y="200"/>
                </a:cubicBezTo>
                <a:cubicBezTo>
                  <a:pt x="342" y="200"/>
                  <a:pt x="351" y="191"/>
                  <a:pt x="351" y="180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1" y="111"/>
                  <a:pt x="342" y="102"/>
                  <a:pt x="331" y="102"/>
                </a:cubicBezTo>
                <a:cubicBezTo>
                  <a:pt x="322" y="102"/>
                  <a:pt x="314" y="108"/>
                  <a:pt x="312" y="116"/>
                </a:cubicBezTo>
                <a:cubicBezTo>
                  <a:pt x="295" y="79"/>
                  <a:pt x="257" y="53"/>
                  <a:pt x="214" y="53"/>
                </a:cubicBezTo>
                <a:cubicBezTo>
                  <a:pt x="172" y="53"/>
                  <a:pt x="137" y="77"/>
                  <a:pt x="119" y="111"/>
                </a:cubicBezTo>
                <a:cubicBezTo>
                  <a:pt x="115" y="105"/>
                  <a:pt x="109" y="102"/>
                  <a:pt x="102" y="102"/>
                </a:cubicBezTo>
                <a:cubicBezTo>
                  <a:pt x="91" y="102"/>
                  <a:pt x="82" y="111"/>
                  <a:pt x="82" y="122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91"/>
                  <a:pt x="91" y="200"/>
                  <a:pt x="102" y="200"/>
                </a:cubicBezTo>
                <a:close/>
                <a:moveTo>
                  <a:pt x="427" y="488"/>
                </a:moveTo>
                <a:cubicBezTo>
                  <a:pt x="425" y="387"/>
                  <a:pt x="373" y="300"/>
                  <a:pt x="299" y="261"/>
                </a:cubicBezTo>
                <a:cubicBezTo>
                  <a:pt x="276" y="281"/>
                  <a:pt x="247" y="294"/>
                  <a:pt x="214" y="294"/>
                </a:cubicBezTo>
                <a:cubicBezTo>
                  <a:pt x="181" y="294"/>
                  <a:pt x="151" y="281"/>
                  <a:pt x="128" y="261"/>
                </a:cubicBezTo>
                <a:cubicBezTo>
                  <a:pt x="54" y="300"/>
                  <a:pt x="2" y="387"/>
                  <a:pt x="0" y="488"/>
                </a:cubicBezTo>
                <a:cubicBezTo>
                  <a:pt x="90" y="488"/>
                  <a:pt x="90" y="488"/>
                  <a:pt x="90" y="488"/>
                </a:cubicBezTo>
                <a:cubicBezTo>
                  <a:pt x="90" y="448"/>
                  <a:pt x="90" y="448"/>
                  <a:pt x="90" y="448"/>
                </a:cubicBezTo>
                <a:cubicBezTo>
                  <a:pt x="90" y="440"/>
                  <a:pt x="96" y="434"/>
                  <a:pt x="103" y="434"/>
                </a:cubicBezTo>
                <a:cubicBezTo>
                  <a:pt x="111" y="434"/>
                  <a:pt x="117" y="440"/>
                  <a:pt x="117" y="448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300" y="488"/>
                  <a:pt x="300" y="488"/>
                  <a:pt x="300" y="488"/>
                </a:cubicBezTo>
                <a:cubicBezTo>
                  <a:pt x="300" y="448"/>
                  <a:pt x="300" y="448"/>
                  <a:pt x="300" y="448"/>
                </a:cubicBezTo>
                <a:cubicBezTo>
                  <a:pt x="300" y="440"/>
                  <a:pt x="306" y="435"/>
                  <a:pt x="313" y="435"/>
                </a:cubicBezTo>
                <a:cubicBezTo>
                  <a:pt x="320" y="435"/>
                  <a:pt x="326" y="440"/>
                  <a:pt x="326" y="448"/>
                </a:cubicBezTo>
                <a:cubicBezTo>
                  <a:pt x="326" y="488"/>
                  <a:pt x="326" y="488"/>
                  <a:pt x="326" y="488"/>
                </a:cubicBezTo>
                <a:lnTo>
                  <a:pt x="427" y="48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2A2311-1B15-4B62-9BDB-C15CEFF32F82}"/>
              </a:ext>
            </a:extLst>
          </p:cNvPr>
          <p:cNvSpPr txBox="1"/>
          <p:nvPr/>
        </p:nvSpPr>
        <p:spPr>
          <a:xfrm>
            <a:off x="7098071" y="1248276"/>
            <a:ext cx="5093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more than 5,000 911 Public Safety Answering Points (PSAP)/Emergency Communication Centers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in the U.S.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centers can be run by law enforcement, information technology departments, emergency management agencies, or be independently operated.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majority of 911 centers operate with 2-5 telecommunicators on duty at any given time.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E2087F-6B9E-4AF9-98DB-56E231CCFB57}"/>
              </a:ext>
            </a:extLst>
          </p:cNvPr>
          <p:cNvGrpSpPr/>
          <p:nvPr/>
        </p:nvGrpSpPr>
        <p:grpSpPr>
          <a:xfrm>
            <a:off x="6445772" y="3733185"/>
            <a:ext cx="548196" cy="673098"/>
            <a:chOff x="461963" y="750888"/>
            <a:chExt cx="1006475" cy="882650"/>
          </a:xfrm>
          <a:solidFill>
            <a:schemeClr val="accent5">
              <a:lumMod val="50000"/>
            </a:schemeClr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8B22A923-8FD7-48EC-8D4A-EBE4EB956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963" y="750888"/>
              <a:ext cx="1006475" cy="882650"/>
            </a:xfrm>
            <a:custGeom>
              <a:avLst/>
              <a:gdLst>
                <a:gd name="T0" fmla="*/ 332 w 342"/>
                <a:gd name="T1" fmla="*/ 0 h 300"/>
                <a:gd name="T2" fmla="*/ 171 w 342"/>
                <a:gd name="T3" fmla="*/ 0 h 300"/>
                <a:gd name="T4" fmla="*/ 11 w 342"/>
                <a:gd name="T5" fmla="*/ 0 h 300"/>
                <a:gd name="T6" fmla="*/ 0 w 342"/>
                <a:gd name="T7" fmla="*/ 10 h 300"/>
                <a:gd name="T8" fmla="*/ 0 w 342"/>
                <a:gd name="T9" fmla="*/ 289 h 300"/>
                <a:gd name="T10" fmla="*/ 11 w 342"/>
                <a:gd name="T11" fmla="*/ 300 h 300"/>
                <a:gd name="T12" fmla="*/ 171 w 342"/>
                <a:gd name="T13" fmla="*/ 300 h 300"/>
                <a:gd name="T14" fmla="*/ 332 w 342"/>
                <a:gd name="T15" fmla="*/ 300 h 300"/>
                <a:gd name="T16" fmla="*/ 342 w 342"/>
                <a:gd name="T17" fmla="*/ 289 h 300"/>
                <a:gd name="T18" fmla="*/ 342 w 342"/>
                <a:gd name="T19" fmla="*/ 10 h 300"/>
                <a:gd name="T20" fmla="*/ 332 w 342"/>
                <a:gd name="T21" fmla="*/ 0 h 300"/>
                <a:gd name="T22" fmla="*/ 322 w 342"/>
                <a:gd name="T23" fmla="*/ 279 h 300"/>
                <a:gd name="T24" fmla="*/ 171 w 342"/>
                <a:gd name="T25" fmla="*/ 279 h 300"/>
                <a:gd name="T26" fmla="*/ 21 w 342"/>
                <a:gd name="T27" fmla="*/ 279 h 300"/>
                <a:gd name="T28" fmla="*/ 21 w 342"/>
                <a:gd name="T29" fmla="*/ 21 h 300"/>
                <a:gd name="T30" fmla="*/ 171 w 342"/>
                <a:gd name="T31" fmla="*/ 21 h 300"/>
                <a:gd name="T32" fmla="*/ 322 w 342"/>
                <a:gd name="T33" fmla="*/ 21 h 300"/>
                <a:gd name="T34" fmla="*/ 322 w 342"/>
                <a:gd name="T35" fmla="*/ 27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300">
                  <a:moveTo>
                    <a:pt x="332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5"/>
                    <a:pt x="5" y="300"/>
                    <a:pt x="11" y="300"/>
                  </a:cubicBezTo>
                  <a:cubicBezTo>
                    <a:pt x="171" y="300"/>
                    <a:pt x="171" y="300"/>
                    <a:pt x="171" y="300"/>
                  </a:cubicBezTo>
                  <a:cubicBezTo>
                    <a:pt x="332" y="300"/>
                    <a:pt x="332" y="300"/>
                    <a:pt x="332" y="300"/>
                  </a:cubicBezTo>
                  <a:cubicBezTo>
                    <a:pt x="338" y="300"/>
                    <a:pt x="342" y="295"/>
                    <a:pt x="342" y="289"/>
                  </a:cubicBezTo>
                  <a:cubicBezTo>
                    <a:pt x="342" y="10"/>
                    <a:pt x="342" y="10"/>
                    <a:pt x="342" y="10"/>
                  </a:cubicBezTo>
                  <a:cubicBezTo>
                    <a:pt x="342" y="5"/>
                    <a:pt x="338" y="0"/>
                    <a:pt x="332" y="0"/>
                  </a:cubicBezTo>
                  <a:close/>
                  <a:moveTo>
                    <a:pt x="322" y="279"/>
                  </a:moveTo>
                  <a:cubicBezTo>
                    <a:pt x="171" y="279"/>
                    <a:pt x="171" y="279"/>
                    <a:pt x="171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1" y="21"/>
                    <a:pt x="171" y="21"/>
                    <a:pt x="171" y="21"/>
                  </a:cubicBezTo>
                  <a:cubicBezTo>
                    <a:pt x="322" y="21"/>
                    <a:pt x="322" y="21"/>
                    <a:pt x="322" y="21"/>
                  </a:cubicBezTo>
                  <a:lnTo>
                    <a:pt x="322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33BED233-832B-4E49-8960-B150ED2C3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263" y="882651"/>
              <a:ext cx="168275" cy="168275"/>
            </a:xfrm>
            <a:custGeom>
              <a:avLst/>
              <a:gdLst>
                <a:gd name="T0" fmla="*/ 57 w 57"/>
                <a:gd name="T1" fmla="*/ 10 h 57"/>
                <a:gd name="T2" fmla="*/ 57 w 57"/>
                <a:gd name="T3" fmla="*/ 10 h 57"/>
                <a:gd name="T4" fmla="*/ 54 w 57"/>
                <a:gd name="T5" fmla="*/ 3 h 57"/>
                <a:gd name="T6" fmla="*/ 47 w 57"/>
                <a:gd name="T7" fmla="*/ 0 h 57"/>
                <a:gd name="T8" fmla="*/ 47 w 57"/>
                <a:gd name="T9" fmla="*/ 0 h 57"/>
                <a:gd name="T10" fmla="*/ 47 w 57"/>
                <a:gd name="T11" fmla="*/ 0 h 57"/>
                <a:gd name="T12" fmla="*/ 29 w 57"/>
                <a:gd name="T13" fmla="*/ 0 h 57"/>
                <a:gd name="T14" fmla="*/ 10 w 57"/>
                <a:gd name="T15" fmla="*/ 0 h 57"/>
                <a:gd name="T16" fmla="*/ 10 w 57"/>
                <a:gd name="T17" fmla="*/ 0 h 57"/>
                <a:gd name="T18" fmla="*/ 10 w 57"/>
                <a:gd name="T19" fmla="*/ 0 h 57"/>
                <a:gd name="T20" fmla="*/ 10 w 57"/>
                <a:gd name="T21" fmla="*/ 0 h 57"/>
                <a:gd name="T22" fmla="*/ 3 w 57"/>
                <a:gd name="T23" fmla="*/ 3 h 57"/>
                <a:gd name="T24" fmla="*/ 3 w 57"/>
                <a:gd name="T25" fmla="*/ 3 h 57"/>
                <a:gd name="T26" fmla="*/ 0 w 57"/>
                <a:gd name="T27" fmla="*/ 10 h 57"/>
                <a:gd name="T28" fmla="*/ 0 w 57"/>
                <a:gd name="T29" fmla="*/ 10 h 57"/>
                <a:gd name="T30" fmla="*/ 0 w 57"/>
                <a:gd name="T31" fmla="*/ 10 h 57"/>
                <a:gd name="T32" fmla="*/ 0 w 57"/>
                <a:gd name="T33" fmla="*/ 47 h 57"/>
                <a:gd name="T34" fmla="*/ 0 w 57"/>
                <a:gd name="T35" fmla="*/ 47 h 57"/>
                <a:gd name="T36" fmla="*/ 0 w 57"/>
                <a:gd name="T37" fmla="*/ 47 h 57"/>
                <a:gd name="T38" fmla="*/ 0 w 57"/>
                <a:gd name="T39" fmla="*/ 47 h 57"/>
                <a:gd name="T40" fmla="*/ 3 w 57"/>
                <a:gd name="T41" fmla="*/ 54 h 57"/>
                <a:gd name="T42" fmla="*/ 10 w 57"/>
                <a:gd name="T43" fmla="*/ 57 h 57"/>
                <a:gd name="T44" fmla="*/ 10 w 57"/>
                <a:gd name="T45" fmla="*/ 57 h 57"/>
                <a:gd name="T46" fmla="*/ 10 w 57"/>
                <a:gd name="T47" fmla="*/ 57 h 57"/>
                <a:gd name="T48" fmla="*/ 29 w 57"/>
                <a:gd name="T49" fmla="*/ 57 h 57"/>
                <a:gd name="T50" fmla="*/ 47 w 57"/>
                <a:gd name="T51" fmla="*/ 57 h 57"/>
                <a:gd name="T52" fmla="*/ 47 w 57"/>
                <a:gd name="T53" fmla="*/ 57 h 57"/>
                <a:gd name="T54" fmla="*/ 47 w 57"/>
                <a:gd name="T55" fmla="*/ 57 h 57"/>
                <a:gd name="T56" fmla="*/ 47 w 57"/>
                <a:gd name="T57" fmla="*/ 57 h 57"/>
                <a:gd name="T58" fmla="*/ 54 w 57"/>
                <a:gd name="T59" fmla="*/ 54 h 57"/>
                <a:gd name="T60" fmla="*/ 57 w 57"/>
                <a:gd name="T61" fmla="*/ 47 h 57"/>
                <a:gd name="T62" fmla="*/ 57 w 57"/>
                <a:gd name="T63" fmla="*/ 47 h 57"/>
                <a:gd name="T64" fmla="*/ 57 w 57"/>
                <a:gd name="T65" fmla="*/ 47 h 57"/>
                <a:gd name="T66" fmla="*/ 57 w 57"/>
                <a:gd name="T67" fmla="*/ 10 h 57"/>
                <a:gd name="T68" fmla="*/ 57 w 57"/>
                <a:gd name="T69" fmla="*/ 10 h 57"/>
                <a:gd name="T70" fmla="*/ 46 w 57"/>
                <a:gd name="T71" fmla="*/ 46 h 57"/>
                <a:gd name="T72" fmla="*/ 29 w 57"/>
                <a:gd name="T73" fmla="*/ 46 h 57"/>
                <a:gd name="T74" fmla="*/ 11 w 57"/>
                <a:gd name="T75" fmla="*/ 46 h 57"/>
                <a:gd name="T76" fmla="*/ 11 w 57"/>
                <a:gd name="T77" fmla="*/ 11 h 57"/>
                <a:gd name="T78" fmla="*/ 29 w 57"/>
                <a:gd name="T79" fmla="*/ 11 h 57"/>
                <a:gd name="T80" fmla="*/ 46 w 57"/>
                <a:gd name="T81" fmla="*/ 11 h 57"/>
                <a:gd name="T82" fmla="*/ 46 w 57"/>
                <a:gd name="T8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" h="57"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7" y="7"/>
                    <a:pt x="56" y="5"/>
                    <a:pt x="54" y="3"/>
                  </a:cubicBezTo>
                  <a:cubicBezTo>
                    <a:pt x="52" y="1"/>
                    <a:pt x="5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5"/>
                    <a:pt x="0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2"/>
                    <a:pt x="3" y="54"/>
                  </a:cubicBezTo>
                  <a:cubicBezTo>
                    <a:pt x="5" y="56"/>
                    <a:pt x="8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0" y="57"/>
                    <a:pt x="52" y="56"/>
                    <a:pt x="54" y="54"/>
                  </a:cubicBezTo>
                  <a:cubicBezTo>
                    <a:pt x="56" y="52"/>
                    <a:pt x="57" y="49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6" y="46"/>
                  </a:moveTo>
                  <a:cubicBezTo>
                    <a:pt x="29" y="46"/>
                    <a:pt x="29" y="46"/>
                    <a:pt x="29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088D498B-EB37-437A-BCBD-49BDAEF5C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263" y="1119188"/>
              <a:ext cx="168275" cy="163513"/>
            </a:xfrm>
            <a:custGeom>
              <a:avLst/>
              <a:gdLst>
                <a:gd name="T0" fmla="*/ 57 w 57"/>
                <a:gd name="T1" fmla="*/ 10 h 56"/>
                <a:gd name="T2" fmla="*/ 54 w 57"/>
                <a:gd name="T3" fmla="*/ 3 h 56"/>
                <a:gd name="T4" fmla="*/ 47 w 57"/>
                <a:gd name="T5" fmla="*/ 0 h 56"/>
                <a:gd name="T6" fmla="*/ 47 w 57"/>
                <a:gd name="T7" fmla="*/ 0 h 56"/>
                <a:gd name="T8" fmla="*/ 47 w 57"/>
                <a:gd name="T9" fmla="*/ 0 h 56"/>
                <a:gd name="T10" fmla="*/ 29 w 57"/>
                <a:gd name="T11" fmla="*/ 0 h 56"/>
                <a:gd name="T12" fmla="*/ 10 w 57"/>
                <a:gd name="T13" fmla="*/ 0 h 56"/>
                <a:gd name="T14" fmla="*/ 10 w 57"/>
                <a:gd name="T15" fmla="*/ 0 h 56"/>
                <a:gd name="T16" fmla="*/ 10 w 57"/>
                <a:gd name="T17" fmla="*/ 0 h 56"/>
                <a:gd name="T18" fmla="*/ 10 w 57"/>
                <a:gd name="T19" fmla="*/ 0 h 56"/>
                <a:gd name="T20" fmla="*/ 3 w 57"/>
                <a:gd name="T21" fmla="*/ 3 h 56"/>
                <a:gd name="T22" fmla="*/ 3 w 57"/>
                <a:gd name="T23" fmla="*/ 3 h 56"/>
                <a:gd name="T24" fmla="*/ 0 w 57"/>
                <a:gd name="T25" fmla="*/ 10 h 56"/>
                <a:gd name="T26" fmla="*/ 0 w 57"/>
                <a:gd name="T27" fmla="*/ 10 h 56"/>
                <a:gd name="T28" fmla="*/ 0 w 57"/>
                <a:gd name="T29" fmla="*/ 10 h 56"/>
                <a:gd name="T30" fmla="*/ 0 w 57"/>
                <a:gd name="T31" fmla="*/ 46 h 56"/>
                <a:gd name="T32" fmla="*/ 0 w 57"/>
                <a:gd name="T33" fmla="*/ 46 h 56"/>
                <a:gd name="T34" fmla="*/ 0 w 57"/>
                <a:gd name="T35" fmla="*/ 46 h 56"/>
                <a:gd name="T36" fmla="*/ 0 w 57"/>
                <a:gd name="T37" fmla="*/ 46 h 56"/>
                <a:gd name="T38" fmla="*/ 3 w 57"/>
                <a:gd name="T39" fmla="*/ 53 h 56"/>
                <a:gd name="T40" fmla="*/ 10 w 57"/>
                <a:gd name="T41" fmla="*/ 56 h 56"/>
                <a:gd name="T42" fmla="*/ 10 w 57"/>
                <a:gd name="T43" fmla="*/ 56 h 56"/>
                <a:gd name="T44" fmla="*/ 10 w 57"/>
                <a:gd name="T45" fmla="*/ 56 h 56"/>
                <a:gd name="T46" fmla="*/ 29 w 57"/>
                <a:gd name="T47" fmla="*/ 56 h 56"/>
                <a:gd name="T48" fmla="*/ 47 w 57"/>
                <a:gd name="T49" fmla="*/ 56 h 56"/>
                <a:gd name="T50" fmla="*/ 47 w 57"/>
                <a:gd name="T51" fmla="*/ 56 h 56"/>
                <a:gd name="T52" fmla="*/ 47 w 57"/>
                <a:gd name="T53" fmla="*/ 56 h 56"/>
                <a:gd name="T54" fmla="*/ 47 w 57"/>
                <a:gd name="T55" fmla="*/ 56 h 56"/>
                <a:gd name="T56" fmla="*/ 54 w 57"/>
                <a:gd name="T57" fmla="*/ 53 h 56"/>
                <a:gd name="T58" fmla="*/ 57 w 57"/>
                <a:gd name="T59" fmla="*/ 46 h 56"/>
                <a:gd name="T60" fmla="*/ 57 w 57"/>
                <a:gd name="T61" fmla="*/ 46 h 56"/>
                <a:gd name="T62" fmla="*/ 57 w 57"/>
                <a:gd name="T63" fmla="*/ 46 h 56"/>
                <a:gd name="T64" fmla="*/ 57 w 57"/>
                <a:gd name="T65" fmla="*/ 10 h 56"/>
                <a:gd name="T66" fmla="*/ 57 w 57"/>
                <a:gd name="T67" fmla="*/ 10 h 56"/>
                <a:gd name="T68" fmla="*/ 57 w 57"/>
                <a:gd name="T69" fmla="*/ 10 h 56"/>
                <a:gd name="T70" fmla="*/ 46 w 57"/>
                <a:gd name="T71" fmla="*/ 46 h 56"/>
                <a:gd name="T72" fmla="*/ 29 w 57"/>
                <a:gd name="T73" fmla="*/ 46 h 56"/>
                <a:gd name="T74" fmla="*/ 11 w 57"/>
                <a:gd name="T75" fmla="*/ 46 h 56"/>
                <a:gd name="T76" fmla="*/ 11 w 57"/>
                <a:gd name="T77" fmla="*/ 10 h 56"/>
                <a:gd name="T78" fmla="*/ 29 w 57"/>
                <a:gd name="T79" fmla="*/ 10 h 56"/>
                <a:gd name="T80" fmla="*/ 46 w 57"/>
                <a:gd name="T81" fmla="*/ 10 h 56"/>
                <a:gd name="T82" fmla="*/ 46 w 57"/>
                <a:gd name="T8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" h="56">
                  <a:moveTo>
                    <a:pt x="57" y="10"/>
                  </a:moveTo>
                  <a:cubicBezTo>
                    <a:pt x="57" y="7"/>
                    <a:pt x="56" y="5"/>
                    <a:pt x="54" y="3"/>
                  </a:cubicBezTo>
                  <a:cubicBezTo>
                    <a:pt x="52" y="1"/>
                    <a:pt x="5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3" y="53"/>
                  </a:cubicBezTo>
                  <a:cubicBezTo>
                    <a:pt x="5" y="55"/>
                    <a:pt x="8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50" y="56"/>
                    <a:pt x="52" y="55"/>
                    <a:pt x="54" y="53"/>
                  </a:cubicBezTo>
                  <a:cubicBezTo>
                    <a:pt x="56" y="52"/>
                    <a:pt x="57" y="49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6" y="46"/>
                  </a:moveTo>
                  <a:cubicBezTo>
                    <a:pt x="29" y="46"/>
                    <a:pt x="29" y="46"/>
                    <a:pt x="29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FA1A41B-E2CB-4C08-93FE-63546266F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263" y="1354138"/>
              <a:ext cx="168275" cy="165100"/>
            </a:xfrm>
            <a:custGeom>
              <a:avLst/>
              <a:gdLst>
                <a:gd name="T0" fmla="*/ 57 w 57"/>
                <a:gd name="T1" fmla="*/ 10 h 56"/>
                <a:gd name="T2" fmla="*/ 54 w 57"/>
                <a:gd name="T3" fmla="*/ 3 h 56"/>
                <a:gd name="T4" fmla="*/ 47 w 57"/>
                <a:gd name="T5" fmla="*/ 0 h 56"/>
                <a:gd name="T6" fmla="*/ 47 w 57"/>
                <a:gd name="T7" fmla="*/ 0 h 56"/>
                <a:gd name="T8" fmla="*/ 47 w 57"/>
                <a:gd name="T9" fmla="*/ 0 h 56"/>
                <a:gd name="T10" fmla="*/ 29 w 57"/>
                <a:gd name="T11" fmla="*/ 0 h 56"/>
                <a:gd name="T12" fmla="*/ 10 w 57"/>
                <a:gd name="T13" fmla="*/ 0 h 56"/>
                <a:gd name="T14" fmla="*/ 10 w 57"/>
                <a:gd name="T15" fmla="*/ 0 h 56"/>
                <a:gd name="T16" fmla="*/ 10 w 57"/>
                <a:gd name="T17" fmla="*/ 0 h 56"/>
                <a:gd name="T18" fmla="*/ 10 w 57"/>
                <a:gd name="T19" fmla="*/ 0 h 56"/>
                <a:gd name="T20" fmla="*/ 3 w 57"/>
                <a:gd name="T21" fmla="*/ 3 h 56"/>
                <a:gd name="T22" fmla="*/ 3 w 57"/>
                <a:gd name="T23" fmla="*/ 3 h 56"/>
                <a:gd name="T24" fmla="*/ 0 w 57"/>
                <a:gd name="T25" fmla="*/ 10 h 56"/>
                <a:gd name="T26" fmla="*/ 0 w 57"/>
                <a:gd name="T27" fmla="*/ 10 h 56"/>
                <a:gd name="T28" fmla="*/ 0 w 57"/>
                <a:gd name="T29" fmla="*/ 10 h 56"/>
                <a:gd name="T30" fmla="*/ 0 w 57"/>
                <a:gd name="T31" fmla="*/ 46 h 56"/>
                <a:gd name="T32" fmla="*/ 0 w 57"/>
                <a:gd name="T33" fmla="*/ 46 h 56"/>
                <a:gd name="T34" fmla="*/ 0 w 57"/>
                <a:gd name="T35" fmla="*/ 46 h 56"/>
                <a:gd name="T36" fmla="*/ 0 w 57"/>
                <a:gd name="T37" fmla="*/ 46 h 56"/>
                <a:gd name="T38" fmla="*/ 3 w 57"/>
                <a:gd name="T39" fmla="*/ 53 h 56"/>
                <a:gd name="T40" fmla="*/ 10 w 57"/>
                <a:gd name="T41" fmla="*/ 56 h 56"/>
                <a:gd name="T42" fmla="*/ 10 w 57"/>
                <a:gd name="T43" fmla="*/ 56 h 56"/>
                <a:gd name="T44" fmla="*/ 10 w 57"/>
                <a:gd name="T45" fmla="*/ 56 h 56"/>
                <a:gd name="T46" fmla="*/ 29 w 57"/>
                <a:gd name="T47" fmla="*/ 56 h 56"/>
                <a:gd name="T48" fmla="*/ 47 w 57"/>
                <a:gd name="T49" fmla="*/ 56 h 56"/>
                <a:gd name="T50" fmla="*/ 47 w 57"/>
                <a:gd name="T51" fmla="*/ 56 h 56"/>
                <a:gd name="T52" fmla="*/ 47 w 57"/>
                <a:gd name="T53" fmla="*/ 56 h 56"/>
                <a:gd name="T54" fmla="*/ 47 w 57"/>
                <a:gd name="T55" fmla="*/ 56 h 56"/>
                <a:gd name="T56" fmla="*/ 54 w 57"/>
                <a:gd name="T57" fmla="*/ 53 h 56"/>
                <a:gd name="T58" fmla="*/ 57 w 57"/>
                <a:gd name="T59" fmla="*/ 46 h 56"/>
                <a:gd name="T60" fmla="*/ 57 w 57"/>
                <a:gd name="T61" fmla="*/ 46 h 56"/>
                <a:gd name="T62" fmla="*/ 57 w 57"/>
                <a:gd name="T63" fmla="*/ 46 h 56"/>
                <a:gd name="T64" fmla="*/ 57 w 57"/>
                <a:gd name="T65" fmla="*/ 10 h 56"/>
                <a:gd name="T66" fmla="*/ 57 w 57"/>
                <a:gd name="T67" fmla="*/ 10 h 56"/>
                <a:gd name="T68" fmla="*/ 57 w 57"/>
                <a:gd name="T69" fmla="*/ 10 h 56"/>
                <a:gd name="T70" fmla="*/ 46 w 57"/>
                <a:gd name="T71" fmla="*/ 46 h 56"/>
                <a:gd name="T72" fmla="*/ 29 w 57"/>
                <a:gd name="T73" fmla="*/ 46 h 56"/>
                <a:gd name="T74" fmla="*/ 11 w 57"/>
                <a:gd name="T75" fmla="*/ 46 h 56"/>
                <a:gd name="T76" fmla="*/ 11 w 57"/>
                <a:gd name="T77" fmla="*/ 10 h 56"/>
                <a:gd name="T78" fmla="*/ 29 w 57"/>
                <a:gd name="T79" fmla="*/ 10 h 56"/>
                <a:gd name="T80" fmla="*/ 46 w 57"/>
                <a:gd name="T81" fmla="*/ 10 h 56"/>
                <a:gd name="T82" fmla="*/ 46 w 57"/>
                <a:gd name="T8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" h="56">
                  <a:moveTo>
                    <a:pt x="57" y="10"/>
                  </a:moveTo>
                  <a:cubicBezTo>
                    <a:pt x="57" y="7"/>
                    <a:pt x="56" y="4"/>
                    <a:pt x="54" y="3"/>
                  </a:cubicBezTo>
                  <a:cubicBezTo>
                    <a:pt x="52" y="1"/>
                    <a:pt x="5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1"/>
                    <a:pt x="3" y="53"/>
                  </a:cubicBezTo>
                  <a:cubicBezTo>
                    <a:pt x="5" y="55"/>
                    <a:pt x="8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50" y="56"/>
                    <a:pt x="52" y="55"/>
                    <a:pt x="54" y="53"/>
                  </a:cubicBezTo>
                  <a:cubicBezTo>
                    <a:pt x="56" y="51"/>
                    <a:pt x="57" y="49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6" y="46"/>
                  </a:moveTo>
                  <a:cubicBezTo>
                    <a:pt x="29" y="46"/>
                    <a:pt x="29" y="46"/>
                    <a:pt x="29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12A76F07-8C42-42C3-9865-5ADCA261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388" y="950913"/>
              <a:ext cx="512763" cy="31750"/>
            </a:xfrm>
            <a:custGeom>
              <a:avLst/>
              <a:gdLst>
                <a:gd name="T0" fmla="*/ 6 w 174"/>
                <a:gd name="T1" fmla="*/ 11 h 11"/>
                <a:gd name="T2" fmla="*/ 0 w 174"/>
                <a:gd name="T3" fmla="*/ 5 h 11"/>
                <a:gd name="T4" fmla="*/ 6 w 174"/>
                <a:gd name="T5" fmla="*/ 0 h 11"/>
                <a:gd name="T6" fmla="*/ 169 w 174"/>
                <a:gd name="T7" fmla="*/ 0 h 11"/>
                <a:gd name="T8" fmla="*/ 174 w 174"/>
                <a:gd name="T9" fmla="*/ 5 h 11"/>
                <a:gd name="T10" fmla="*/ 169 w 174"/>
                <a:gd name="T11" fmla="*/ 11 h 11"/>
                <a:gd name="T12" fmla="*/ 6 w 17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1">
                  <a:moveTo>
                    <a:pt x="6" y="11"/>
                  </a:moveTo>
                  <a:cubicBezTo>
                    <a:pt x="3" y="11"/>
                    <a:pt x="0" y="8"/>
                    <a:pt x="0" y="5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3"/>
                    <a:pt x="174" y="5"/>
                  </a:cubicBezTo>
                  <a:cubicBezTo>
                    <a:pt x="174" y="8"/>
                    <a:pt x="172" y="11"/>
                    <a:pt x="169" y="11"/>
                  </a:cubicBez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66DE7F76-877F-43C7-AF13-FAB53685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388" y="1185863"/>
              <a:ext cx="512763" cy="30163"/>
            </a:xfrm>
            <a:custGeom>
              <a:avLst/>
              <a:gdLst>
                <a:gd name="T0" fmla="*/ 6 w 174"/>
                <a:gd name="T1" fmla="*/ 10 h 10"/>
                <a:gd name="T2" fmla="*/ 0 w 174"/>
                <a:gd name="T3" fmla="*/ 5 h 10"/>
                <a:gd name="T4" fmla="*/ 6 w 174"/>
                <a:gd name="T5" fmla="*/ 0 h 10"/>
                <a:gd name="T6" fmla="*/ 169 w 174"/>
                <a:gd name="T7" fmla="*/ 0 h 10"/>
                <a:gd name="T8" fmla="*/ 174 w 174"/>
                <a:gd name="T9" fmla="*/ 5 h 10"/>
                <a:gd name="T10" fmla="*/ 169 w 174"/>
                <a:gd name="T11" fmla="*/ 10 h 10"/>
                <a:gd name="T12" fmla="*/ 6 w 17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0">
                  <a:moveTo>
                    <a:pt x="6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8"/>
                    <a:pt x="172" y="10"/>
                    <a:pt x="169" y="10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6D2D2B13-E3BE-43DE-931A-D2B89CE3A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388" y="1422401"/>
              <a:ext cx="512763" cy="28575"/>
            </a:xfrm>
            <a:custGeom>
              <a:avLst/>
              <a:gdLst>
                <a:gd name="T0" fmla="*/ 6 w 174"/>
                <a:gd name="T1" fmla="*/ 10 h 10"/>
                <a:gd name="T2" fmla="*/ 0 w 174"/>
                <a:gd name="T3" fmla="*/ 5 h 10"/>
                <a:gd name="T4" fmla="*/ 6 w 174"/>
                <a:gd name="T5" fmla="*/ 0 h 10"/>
                <a:gd name="T6" fmla="*/ 169 w 174"/>
                <a:gd name="T7" fmla="*/ 0 h 10"/>
                <a:gd name="T8" fmla="*/ 174 w 174"/>
                <a:gd name="T9" fmla="*/ 5 h 10"/>
                <a:gd name="T10" fmla="*/ 169 w 174"/>
                <a:gd name="T11" fmla="*/ 10 h 10"/>
                <a:gd name="T12" fmla="*/ 6 w 17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0">
                  <a:moveTo>
                    <a:pt x="6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5"/>
                  </a:cubicBezTo>
                  <a:cubicBezTo>
                    <a:pt x="174" y="8"/>
                    <a:pt x="172" y="10"/>
                    <a:pt x="169" y="10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E3B2826-F4A4-41E3-A8D6-99A4270D841C}"/>
              </a:ext>
            </a:extLst>
          </p:cNvPr>
          <p:cNvSpPr txBox="1"/>
          <p:nvPr/>
        </p:nvSpPr>
        <p:spPr>
          <a:xfrm>
            <a:off x="7098071" y="3733185"/>
            <a:ext cx="5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33-50% of 911 centers provide pre-arrival medical instructions to callers to provide care while waiting for EMS to arrive.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73A1365-C02C-4974-BFCC-E87FE40BD78D}"/>
              </a:ext>
            </a:extLst>
          </p:cNvPr>
          <p:cNvGrpSpPr/>
          <p:nvPr/>
        </p:nvGrpSpPr>
        <p:grpSpPr>
          <a:xfrm>
            <a:off x="6445772" y="5140996"/>
            <a:ext cx="620269" cy="706384"/>
            <a:chOff x="2325688" y="2176462"/>
            <a:chExt cx="973137" cy="973139"/>
          </a:xfrm>
          <a:solidFill>
            <a:schemeClr val="accent5">
              <a:lumMod val="50000"/>
            </a:schemeClr>
          </a:solidFill>
        </p:grpSpPr>
        <p:sp>
          <p:nvSpPr>
            <p:cNvPr id="61" name="Rectangle 40">
              <a:extLst>
                <a:ext uri="{FF2B5EF4-FFF2-40B4-BE49-F238E27FC236}">
                  <a16:creationId xmlns:a16="http://schemas.microsoft.com/office/drawing/2014/main" id="{7FCA8786-2415-465F-8D7C-465DDDF1C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688" y="3113088"/>
              <a:ext cx="973137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A3717B9-8DC5-46FA-AB0D-B1A3D2994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2244725"/>
              <a:ext cx="174625" cy="173038"/>
            </a:xfrm>
            <a:custGeom>
              <a:avLst/>
              <a:gdLst>
                <a:gd name="T0" fmla="*/ 0 w 110"/>
                <a:gd name="T1" fmla="*/ 0 h 109"/>
                <a:gd name="T2" fmla="*/ 0 w 110"/>
                <a:gd name="T3" fmla="*/ 109 h 109"/>
                <a:gd name="T4" fmla="*/ 110 w 110"/>
                <a:gd name="T5" fmla="*/ 109 h 109"/>
                <a:gd name="T6" fmla="*/ 110 w 110"/>
                <a:gd name="T7" fmla="*/ 0 h 109"/>
                <a:gd name="T8" fmla="*/ 0 w 110"/>
                <a:gd name="T9" fmla="*/ 0 h 109"/>
                <a:gd name="T10" fmla="*/ 88 w 110"/>
                <a:gd name="T11" fmla="*/ 66 h 109"/>
                <a:gd name="T12" fmla="*/ 66 w 110"/>
                <a:gd name="T13" fmla="*/ 66 h 109"/>
                <a:gd name="T14" fmla="*/ 66 w 110"/>
                <a:gd name="T15" fmla="*/ 88 h 109"/>
                <a:gd name="T16" fmla="*/ 45 w 110"/>
                <a:gd name="T17" fmla="*/ 88 h 109"/>
                <a:gd name="T18" fmla="*/ 45 w 110"/>
                <a:gd name="T19" fmla="*/ 66 h 109"/>
                <a:gd name="T20" fmla="*/ 22 w 110"/>
                <a:gd name="T21" fmla="*/ 66 h 109"/>
                <a:gd name="T22" fmla="*/ 22 w 110"/>
                <a:gd name="T23" fmla="*/ 43 h 109"/>
                <a:gd name="T24" fmla="*/ 45 w 110"/>
                <a:gd name="T25" fmla="*/ 43 h 109"/>
                <a:gd name="T26" fmla="*/ 45 w 110"/>
                <a:gd name="T27" fmla="*/ 22 h 109"/>
                <a:gd name="T28" fmla="*/ 66 w 110"/>
                <a:gd name="T29" fmla="*/ 22 h 109"/>
                <a:gd name="T30" fmla="*/ 66 w 110"/>
                <a:gd name="T31" fmla="*/ 43 h 109"/>
                <a:gd name="T32" fmla="*/ 88 w 110"/>
                <a:gd name="T33" fmla="*/ 43 h 109"/>
                <a:gd name="T34" fmla="*/ 88 w 110"/>
                <a:gd name="T35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09">
                  <a:moveTo>
                    <a:pt x="0" y="0"/>
                  </a:moveTo>
                  <a:lnTo>
                    <a:pt x="0" y="109"/>
                  </a:lnTo>
                  <a:lnTo>
                    <a:pt x="110" y="109"/>
                  </a:lnTo>
                  <a:lnTo>
                    <a:pt x="110" y="0"/>
                  </a:lnTo>
                  <a:lnTo>
                    <a:pt x="0" y="0"/>
                  </a:lnTo>
                  <a:close/>
                  <a:moveTo>
                    <a:pt x="88" y="66"/>
                  </a:moveTo>
                  <a:lnTo>
                    <a:pt x="66" y="66"/>
                  </a:lnTo>
                  <a:lnTo>
                    <a:pt x="66" y="88"/>
                  </a:lnTo>
                  <a:lnTo>
                    <a:pt x="45" y="88"/>
                  </a:lnTo>
                  <a:lnTo>
                    <a:pt x="45" y="66"/>
                  </a:lnTo>
                  <a:lnTo>
                    <a:pt x="22" y="66"/>
                  </a:lnTo>
                  <a:lnTo>
                    <a:pt x="22" y="43"/>
                  </a:lnTo>
                  <a:lnTo>
                    <a:pt x="45" y="43"/>
                  </a:lnTo>
                  <a:lnTo>
                    <a:pt x="45" y="22"/>
                  </a:lnTo>
                  <a:lnTo>
                    <a:pt x="66" y="22"/>
                  </a:lnTo>
                  <a:lnTo>
                    <a:pt x="66" y="43"/>
                  </a:lnTo>
                  <a:lnTo>
                    <a:pt x="88" y="43"/>
                  </a:lnTo>
                  <a:lnTo>
                    <a:pt x="8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5C4AA5B2-B5B2-4240-9753-7BB43A4B7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5688" y="2176462"/>
              <a:ext cx="868362" cy="901700"/>
            </a:xfrm>
            <a:custGeom>
              <a:avLst/>
              <a:gdLst>
                <a:gd name="T0" fmla="*/ 309 w 455"/>
                <a:gd name="T1" fmla="*/ 0 h 473"/>
                <a:gd name="T2" fmla="*/ 0 w 455"/>
                <a:gd name="T3" fmla="*/ 473 h 473"/>
                <a:gd name="T4" fmla="*/ 18 w 455"/>
                <a:gd name="T5" fmla="*/ 346 h 473"/>
                <a:gd name="T6" fmla="*/ 72 w 455"/>
                <a:gd name="T7" fmla="*/ 473 h 473"/>
                <a:gd name="T8" fmla="*/ 91 w 455"/>
                <a:gd name="T9" fmla="*/ 346 h 473"/>
                <a:gd name="T10" fmla="*/ 145 w 455"/>
                <a:gd name="T11" fmla="*/ 473 h 473"/>
                <a:gd name="T12" fmla="*/ 455 w 455"/>
                <a:gd name="T13" fmla="*/ 164 h 473"/>
                <a:gd name="T14" fmla="*/ 18 w 455"/>
                <a:gd name="T15" fmla="*/ 18 h 473"/>
                <a:gd name="T16" fmla="*/ 72 w 455"/>
                <a:gd name="T17" fmla="*/ 91 h 473"/>
                <a:gd name="T18" fmla="*/ 18 w 455"/>
                <a:gd name="T19" fmla="*/ 18 h 473"/>
                <a:gd name="T20" fmla="*/ 72 w 455"/>
                <a:gd name="T21" fmla="*/ 182 h 473"/>
                <a:gd name="T22" fmla="*/ 18 w 455"/>
                <a:gd name="T23" fmla="*/ 255 h 473"/>
                <a:gd name="T24" fmla="*/ 18 w 455"/>
                <a:gd name="T25" fmla="*/ 327 h 473"/>
                <a:gd name="T26" fmla="*/ 145 w 455"/>
                <a:gd name="T27" fmla="*/ 327 h 473"/>
                <a:gd name="T28" fmla="*/ 145 w 455"/>
                <a:gd name="T29" fmla="*/ 255 h 473"/>
                <a:gd name="T30" fmla="*/ 91 w 455"/>
                <a:gd name="T31" fmla="*/ 182 h 473"/>
                <a:gd name="T32" fmla="*/ 145 w 455"/>
                <a:gd name="T33" fmla="*/ 255 h 473"/>
                <a:gd name="T34" fmla="*/ 91 w 455"/>
                <a:gd name="T35" fmla="*/ 91 h 473"/>
                <a:gd name="T36" fmla="*/ 145 w 455"/>
                <a:gd name="T37" fmla="*/ 18 h 473"/>
                <a:gd name="T38" fmla="*/ 218 w 455"/>
                <a:gd name="T39" fmla="*/ 437 h 473"/>
                <a:gd name="T40" fmla="*/ 164 w 455"/>
                <a:gd name="T41" fmla="*/ 346 h 473"/>
                <a:gd name="T42" fmla="*/ 218 w 455"/>
                <a:gd name="T43" fmla="*/ 437 h 473"/>
                <a:gd name="T44" fmla="*/ 164 w 455"/>
                <a:gd name="T45" fmla="*/ 255 h 473"/>
                <a:gd name="T46" fmla="*/ 218 w 455"/>
                <a:gd name="T47" fmla="*/ 182 h 473"/>
                <a:gd name="T48" fmla="*/ 218 w 455"/>
                <a:gd name="T49" fmla="*/ 91 h 473"/>
                <a:gd name="T50" fmla="*/ 164 w 455"/>
                <a:gd name="T51" fmla="*/ 18 h 473"/>
                <a:gd name="T52" fmla="*/ 218 w 455"/>
                <a:gd name="T53" fmla="*/ 91 h 473"/>
                <a:gd name="T54" fmla="*/ 236 w 455"/>
                <a:gd name="T55" fmla="*/ 437 h 473"/>
                <a:gd name="T56" fmla="*/ 291 w 455"/>
                <a:gd name="T57" fmla="*/ 346 h 473"/>
                <a:gd name="T58" fmla="*/ 291 w 455"/>
                <a:gd name="T59" fmla="*/ 255 h 473"/>
                <a:gd name="T60" fmla="*/ 236 w 455"/>
                <a:gd name="T61" fmla="*/ 182 h 473"/>
                <a:gd name="T62" fmla="*/ 291 w 455"/>
                <a:gd name="T63" fmla="*/ 255 h 473"/>
                <a:gd name="T64" fmla="*/ 236 w 455"/>
                <a:gd name="T65" fmla="*/ 91 h 473"/>
                <a:gd name="T66" fmla="*/ 291 w 455"/>
                <a:gd name="T67" fmla="*/ 18 h 473"/>
                <a:gd name="T68" fmla="*/ 364 w 455"/>
                <a:gd name="T69" fmla="*/ 437 h 473"/>
                <a:gd name="T70" fmla="*/ 309 w 455"/>
                <a:gd name="T71" fmla="*/ 346 h 473"/>
                <a:gd name="T72" fmla="*/ 364 w 455"/>
                <a:gd name="T73" fmla="*/ 437 h 473"/>
                <a:gd name="T74" fmla="*/ 309 w 455"/>
                <a:gd name="T75" fmla="*/ 255 h 473"/>
                <a:gd name="T76" fmla="*/ 364 w 455"/>
                <a:gd name="T77" fmla="*/ 182 h 473"/>
                <a:gd name="T78" fmla="*/ 437 w 455"/>
                <a:gd name="T79" fmla="*/ 437 h 473"/>
                <a:gd name="T80" fmla="*/ 382 w 455"/>
                <a:gd name="T81" fmla="*/ 346 h 473"/>
                <a:gd name="T82" fmla="*/ 437 w 455"/>
                <a:gd name="T83" fmla="*/ 437 h 473"/>
                <a:gd name="T84" fmla="*/ 382 w 455"/>
                <a:gd name="T85" fmla="*/ 255 h 473"/>
                <a:gd name="T86" fmla="*/ 437 w 455"/>
                <a:gd name="T87" fmla="*/ 18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" h="473">
                  <a:moveTo>
                    <a:pt x="309" y="164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18" y="473"/>
                    <a:pt x="18" y="473"/>
                    <a:pt x="18" y="473"/>
                  </a:cubicBezTo>
                  <a:cubicBezTo>
                    <a:pt x="18" y="346"/>
                    <a:pt x="18" y="346"/>
                    <a:pt x="18" y="346"/>
                  </a:cubicBezTo>
                  <a:cubicBezTo>
                    <a:pt x="72" y="346"/>
                    <a:pt x="72" y="346"/>
                    <a:pt x="72" y="346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91" y="473"/>
                    <a:pt x="91" y="473"/>
                    <a:pt x="91" y="473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5" y="473"/>
                    <a:pt x="145" y="473"/>
                    <a:pt x="145" y="473"/>
                  </a:cubicBezTo>
                  <a:cubicBezTo>
                    <a:pt x="455" y="473"/>
                    <a:pt x="455" y="473"/>
                    <a:pt x="455" y="473"/>
                  </a:cubicBezTo>
                  <a:cubicBezTo>
                    <a:pt x="455" y="164"/>
                    <a:pt x="455" y="164"/>
                    <a:pt x="455" y="164"/>
                  </a:cubicBezTo>
                  <a:lnTo>
                    <a:pt x="309" y="164"/>
                  </a:lnTo>
                  <a:close/>
                  <a:moveTo>
                    <a:pt x="18" y="1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18" y="91"/>
                    <a:pt x="18" y="91"/>
                    <a:pt x="18" y="91"/>
                  </a:cubicBezTo>
                  <a:lnTo>
                    <a:pt x="18" y="18"/>
                  </a:lnTo>
                  <a:close/>
                  <a:moveTo>
                    <a:pt x="18" y="182"/>
                  </a:moveTo>
                  <a:cubicBezTo>
                    <a:pt x="72" y="182"/>
                    <a:pt x="72" y="182"/>
                    <a:pt x="72" y="182"/>
                  </a:cubicBezTo>
                  <a:cubicBezTo>
                    <a:pt x="72" y="255"/>
                    <a:pt x="72" y="255"/>
                    <a:pt x="72" y="255"/>
                  </a:cubicBezTo>
                  <a:cubicBezTo>
                    <a:pt x="18" y="255"/>
                    <a:pt x="18" y="255"/>
                    <a:pt x="18" y="255"/>
                  </a:cubicBezTo>
                  <a:lnTo>
                    <a:pt x="18" y="182"/>
                  </a:lnTo>
                  <a:close/>
                  <a:moveTo>
                    <a:pt x="18" y="327"/>
                  </a:moveTo>
                  <a:cubicBezTo>
                    <a:pt x="18" y="297"/>
                    <a:pt x="46" y="273"/>
                    <a:pt x="82" y="273"/>
                  </a:cubicBezTo>
                  <a:cubicBezTo>
                    <a:pt x="117" y="273"/>
                    <a:pt x="145" y="297"/>
                    <a:pt x="145" y="327"/>
                  </a:cubicBezTo>
                  <a:lnTo>
                    <a:pt x="18" y="327"/>
                  </a:lnTo>
                  <a:close/>
                  <a:moveTo>
                    <a:pt x="145" y="255"/>
                  </a:moveTo>
                  <a:cubicBezTo>
                    <a:pt x="91" y="255"/>
                    <a:pt x="91" y="255"/>
                    <a:pt x="91" y="255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145" y="182"/>
                    <a:pt x="145" y="182"/>
                    <a:pt x="145" y="182"/>
                  </a:cubicBezTo>
                  <a:lnTo>
                    <a:pt x="145" y="255"/>
                  </a:lnTo>
                  <a:close/>
                  <a:moveTo>
                    <a:pt x="145" y="91"/>
                  </a:moveTo>
                  <a:cubicBezTo>
                    <a:pt x="91" y="91"/>
                    <a:pt x="91" y="91"/>
                    <a:pt x="91" y="91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45" y="18"/>
                    <a:pt x="145" y="18"/>
                    <a:pt x="145" y="18"/>
                  </a:cubicBezTo>
                  <a:lnTo>
                    <a:pt x="145" y="91"/>
                  </a:lnTo>
                  <a:close/>
                  <a:moveTo>
                    <a:pt x="218" y="437"/>
                  </a:moveTo>
                  <a:cubicBezTo>
                    <a:pt x="164" y="437"/>
                    <a:pt x="164" y="437"/>
                    <a:pt x="164" y="437"/>
                  </a:cubicBezTo>
                  <a:cubicBezTo>
                    <a:pt x="164" y="346"/>
                    <a:pt x="164" y="346"/>
                    <a:pt x="164" y="346"/>
                  </a:cubicBezTo>
                  <a:cubicBezTo>
                    <a:pt x="218" y="346"/>
                    <a:pt x="218" y="346"/>
                    <a:pt x="218" y="346"/>
                  </a:cubicBezTo>
                  <a:lnTo>
                    <a:pt x="218" y="437"/>
                  </a:lnTo>
                  <a:close/>
                  <a:moveTo>
                    <a:pt x="218" y="255"/>
                  </a:moveTo>
                  <a:cubicBezTo>
                    <a:pt x="164" y="255"/>
                    <a:pt x="164" y="255"/>
                    <a:pt x="164" y="255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218" y="182"/>
                    <a:pt x="218" y="182"/>
                    <a:pt x="218" y="182"/>
                  </a:cubicBezTo>
                  <a:lnTo>
                    <a:pt x="218" y="255"/>
                  </a:lnTo>
                  <a:close/>
                  <a:moveTo>
                    <a:pt x="218" y="91"/>
                  </a:moveTo>
                  <a:cubicBezTo>
                    <a:pt x="164" y="91"/>
                    <a:pt x="164" y="91"/>
                    <a:pt x="164" y="91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218" y="18"/>
                    <a:pt x="218" y="18"/>
                    <a:pt x="218" y="18"/>
                  </a:cubicBezTo>
                  <a:lnTo>
                    <a:pt x="218" y="91"/>
                  </a:lnTo>
                  <a:close/>
                  <a:moveTo>
                    <a:pt x="291" y="437"/>
                  </a:moveTo>
                  <a:cubicBezTo>
                    <a:pt x="236" y="437"/>
                    <a:pt x="236" y="437"/>
                    <a:pt x="236" y="437"/>
                  </a:cubicBezTo>
                  <a:cubicBezTo>
                    <a:pt x="236" y="346"/>
                    <a:pt x="236" y="346"/>
                    <a:pt x="236" y="346"/>
                  </a:cubicBezTo>
                  <a:cubicBezTo>
                    <a:pt x="291" y="346"/>
                    <a:pt x="291" y="346"/>
                    <a:pt x="291" y="346"/>
                  </a:cubicBezTo>
                  <a:lnTo>
                    <a:pt x="291" y="437"/>
                  </a:lnTo>
                  <a:close/>
                  <a:moveTo>
                    <a:pt x="291" y="255"/>
                  </a:moveTo>
                  <a:cubicBezTo>
                    <a:pt x="236" y="255"/>
                    <a:pt x="236" y="255"/>
                    <a:pt x="236" y="255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91" y="182"/>
                    <a:pt x="291" y="182"/>
                    <a:pt x="291" y="182"/>
                  </a:cubicBezTo>
                  <a:lnTo>
                    <a:pt x="291" y="255"/>
                  </a:lnTo>
                  <a:close/>
                  <a:moveTo>
                    <a:pt x="291" y="91"/>
                  </a:moveTo>
                  <a:cubicBezTo>
                    <a:pt x="236" y="91"/>
                    <a:pt x="236" y="91"/>
                    <a:pt x="236" y="91"/>
                  </a:cubicBezTo>
                  <a:cubicBezTo>
                    <a:pt x="236" y="18"/>
                    <a:pt x="236" y="18"/>
                    <a:pt x="236" y="18"/>
                  </a:cubicBezTo>
                  <a:cubicBezTo>
                    <a:pt x="291" y="18"/>
                    <a:pt x="291" y="18"/>
                    <a:pt x="291" y="18"/>
                  </a:cubicBezTo>
                  <a:lnTo>
                    <a:pt x="291" y="91"/>
                  </a:lnTo>
                  <a:close/>
                  <a:moveTo>
                    <a:pt x="364" y="437"/>
                  </a:moveTo>
                  <a:cubicBezTo>
                    <a:pt x="309" y="437"/>
                    <a:pt x="309" y="437"/>
                    <a:pt x="309" y="437"/>
                  </a:cubicBezTo>
                  <a:cubicBezTo>
                    <a:pt x="309" y="346"/>
                    <a:pt x="309" y="346"/>
                    <a:pt x="309" y="346"/>
                  </a:cubicBezTo>
                  <a:cubicBezTo>
                    <a:pt x="364" y="346"/>
                    <a:pt x="364" y="346"/>
                    <a:pt x="364" y="346"/>
                  </a:cubicBezTo>
                  <a:lnTo>
                    <a:pt x="364" y="437"/>
                  </a:lnTo>
                  <a:close/>
                  <a:moveTo>
                    <a:pt x="364" y="255"/>
                  </a:moveTo>
                  <a:cubicBezTo>
                    <a:pt x="309" y="255"/>
                    <a:pt x="309" y="255"/>
                    <a:pt x="309" y="255"/>
                  </a:cubicBezTo>
                  <a:cubicBezTo>
                    <a:pt x="309" y="182"/>
                    <a:pt x="309" y="182"/>
                    <a:pt x="309" y="182"/>
                  </a:cubicBezTo>
                  <a:cubicBezTo>
                    <a:pt x="364" y="182"/>
                    <a:pt x="364" y="182"/>
                    <a:pt x="364" y="182"/>
                  </a:cubicBezTo>
                  <a:lnTo>
                    <a:pt x="364" y="255"/>
                  </a:lnTo>
                  <a:close/>
                  <a:moveTo>
                    <a:pt x="437" y="437"/>
                  </a:moveTo>
                  <a:cubicBezTo>
                    <a:pt x="382" y="437"/>
                    <a:pt x="382" y="437"/>
                    <a:pt x="382" y="437"/>
                  </a:cubicBezTo>
                  <a:cubicBezTo>
                    <a:pt x="382" y="346"/>
                    <a:pt x="382" y="346"/>
                    <a:pt x="382" y="346"/>
                  </a:cubicBezTo>
                  <a:cubicBezTo>
                    <a:pt x="437" y="346"/>
                    <a:pt x="437" y="346"/>
                    <a:pt x="437" y="346"/>
                  </a:cubicBezTo>
                  <a:lnTo>
                    <a:pt x="437" y="437"/>
                  </a:lnTo>
                  <a:close/>
                  <a:moveTo>
                    <a:pt x="437" y="255"/>
                  </a:moveTo>
                  <a:cubicBezTo>
                    <a:pt x="382" y="255"/>
                    <a:pt x="382" y="255"/>
                    <a:pt x="382" y="255"/>
                  </a:cubicBezTo>
                  <a:cubicBezTo>
                    <a:pt x="382" y="182"/>
                    <a:pt x="382" y="182"/>
                    <a:pt x="382" y="182"/>
                  </a:cubicBezTo>
                  <a:cubicBezTo>
                    <a:pt x="437" y="182"/>
                    <a:pt x="437" y="182"/>
                    <a:pt x="437" y="182"/>
                  </a:cubicBezTo>
                  <a:lnTo>
                    <a:pt x="437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0C5AE961-39C2-4955-B256-CB715A0E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2176462"/>
              <a:ext cx="244475" cy="901700"/>
            </a:xfrm>
            <a:custGeom>
              <a:avLst/>
              <a:gdLst>
                <a:gd name="T0" fmla="*/ 0 w 154"/>
                <a:gd name="T1" fmla="*/ 0 h 568"/>
                <a:gd name="T2" fmla="*/ 0 w 154"/>
                <a:gd name="T3" fmla="*/ 21 h 568"/>
                <a:gd name="T4" fmla="*/ 131 w 154"/>
                <a:gd name="T5" fmla="*/ 21 h 568"/>
                <a:gd name="T6" fmla="*/ 131 w 154"/>
                <a:gd name="T7" fmla="*/ 568 h 568"/>
                <a:gd name="T8" fmla="*/ 154 w 154"/>
                <a:gd name="T9" fmla="*/ 568 h 568"/>
                <a:gd name="T10" fmla="*/ 154 w 154"/>
                <a:gd name="T11" fmla="*/ 0 h 568"/>
                <a:gd name="T12" fmla="*/ 0 w 154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568">
                  <a:moveTo>
                    <a:pt x="0" y="0"/>
                  </a:moveTo>
                  <a:lnTo>
                    <a:pt x="0" y="21"/>
                  </a:lnTo>
                  <a:lnTo>
                    <a:pt x="131" y="21"/>
                  </a:lnTo>
                  <a:lnTo>
                    <a:pt x="131" y="568"/>
                  </a:lnTo>
                  <a:lnTo>
                    <a:pt x="154" y="568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B166BBC-D2B2-459F-A891-A73276938217}"/>
              </a:ext>
            </a:extLst>
          </p:cNvPr>
          <p:cNvSpPr txBox="1"/>
          <p:nvPr/>
        </p:nvSpPr>
        <p:spPr>
          <a:xfrm>
            <a:off x="7098071" y="5140996"/>
            <a:ext cx="5093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centers refer callers for non-emergency information and service.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centers refer non-acute calls for medical service to the appropriate levels of medical care, preserving healthcare system resources.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4E3318-39E9-4151-9ECB-C66CBAFB9E8A}"/>
              </a:ext>
            </a:extLst>
          </p:cNvPr>
          <p:cNvGrpSpPr/>
          <p:nvPr/>
        </p:nvGrpSpPr>
        <p:grpSpPr>
          <a:xfrm>
            <a:off x="166804" y="1248276"/>
            <a:ext cx="835267" cy="724579"/>
            <a:chOff x="7696200" y="706438"/>
            <a:chExt cx="990600" cy="985837"/>
          </a:xfrm>
          <a:solidFill>
            <a:schemeClr val="accent5">
              <a:lumMod val="50000"/>
            </a:schemeClr>
          </a:solidFill>
        </p:grpSpPr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36D27FF4-19C9-41D1-A034-8F5384E8F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6200" y="706438"/>
              <a:ext cx="990600" cy="985837"/>
            </a:xfrm>
            <a:custGeom>
              <a:avLst/>
              <a:gdLst>
                <a:gd name="T0" fmla="*/ 126 w 352"/>
                <a:gd name="T1" fmla="*/ 0 h 350"/>
                <a:gd name="T2" fmla="*/ 77 w 352"/>
                <a:gd name="T3" fmla="*/ 175 h 350"/>
                <a:gd name="T4" fmla="*/ 225 w 352"/>
                <a:gd name="T5" fmla="*/ 350 h 350"/>
                <a:gd name="T6" fmla="*/ 352 w 352"/>
                <a:gd name="T7" fmla="*/ 131 h 350"/>
                <a:gd name="T8" fmla="*/ 186 w 352"/>
                <a:gd name="T9" fmla="*/ 83 h 350"/>
                <a:gd name="T10" fmla="*/ 189 w 352"/>
                <a:gd name="T11" fmla="*/ 103 h 350"/>
                <a:gd name="T12" fmla="*/ 185 w 352"/>
                <a:gd name="T13" fmla="*/ 130 h 350"/>
                <a:gd name="T14" fmla="*/ 168 w 352"/>
                <a:gd name="T15" fmla="*/ 146 h 350"/>
                <a:gd name="T16" fmla="*/ 166 w 352"/>
                <a:gd name="T17" fmla="*/ 120 h 350"/>
                <a:gd name="T18" fmla="*/ 169 w 352"/>
                <a:gd name="T19" fmla="*/ 91 h 350"/>
                <a:gd name="T20" fmla="*/ 163 w 352"/>
                <a:gd name="T21" fmla="*/ 80 h 350"/>
                <a:gd name="T22" fmla="*/ 174 w 352"/>
                <a:gd name="T23" fmla="*/ 316 h 350"/>
                <a:gd name="T24" fmla="*/ 199 w 352"/>
                <a:gd name="T25" fmla="*/ 316 h 350"/>
                <a:gd name="T26" fmla="*/ 163 w 352"/>
                <a:gd name="T27" fmla="*/ 301 h 350"/>
                <a:gd name="T28" fmla="*/ 161 w 352"/>
                <a:gd name="T29" fmla="*/ 277 h 350"/>
                <a:gd name="T30" fmla="*/ 170 w 352"/>
                <a:gd name="T31" fmla="*/ 271 h 350"/>
                <a:gd name="T32" fmla="*/ 167 w 352"/>
                <a:gd name="T33" fmla="*/ 284 h 350"/>
                <a:gd name="T34" fmla="*/ 179 w 352"/>
                <a:gd name="T35" fmla="*/ 300 h 350"/>
                <a:gd name="T36" fmla="*/ 171 w 352"/>
                <a:gd name="T37" fmla="*/ 250 h 350"/>
                <a:gd name="T38" fmla="*/ 179 w 352"/>
                <a:gd name="T39" fmla="*/ 298 h 350"/>
                <a:gd name="T40" fmla="*/ 196 w 352"/>
                <a:gd name="T41" fmla="*/ 272 h 350"/>
                <a:gd name="T42" fmla="*/ 182 w 352"/>
                <a:gd name="T43" fmla="*/ 278 h 350"/>
                <a:gd name="T44" fmla="*/ 188 w 352"/>
                <a:gd name="T45" fmla="*/ 264 h 350"/>
                <a:gd name="T46" fmla="*/ 186 w 352"/>
                <a:gd name="T47" fmla="*/ 251 h 350"/>
                <a:gd name="T48" fmla="*/ 154 w 352"/>
                <a:gd name="T49" fmla="*/ 244 h 350"/>
                <a:gd name="T50" fmla="*/ 140 w 352"/>
                <a:gd name="T51" fmla="*/ 222 h 350"/>
                <a:gd name="T52" fmla="*/ 152 w 352"/>
                <a:gd name="T53" fmla="*/ 205 h 350"/>
                <a:gd name="T54" fmla="*/ 166 w 352"/>
                <a:gd name="T55" fmla="*/ 199 h 350"/>
                <a:gd name="T56" fmla="*/ 160 w 352"/>
                <a:gd name="T57" fmla="*/ 218 h 350"/>
                <a:gd name="T58" fmla="*/ 159 w 352"/>
                <a:gd name="T59" fmla="*/ 219 h 350"/>
                <a:gd name="T60" fmla="*/ 160 w 352"/>
                <a:gd name="T61" fmla="*/ 231 h 350"/>
                <a:gd name="T62" fmla="*/ 192 w 352"/>
                <a:gd name="T63" fmla="*/ 240 h 350"/>
                <a:gd name="T64" fmla="*/ 195 w 352"/>
                <a:gd name="T65" fmla="*/ 242 h 350"/>
                <a:gd name="T66" fmla="*/ 185 w 352"/>
                <a:gd name="T67" fmla="*/ 172 h 350"/>
                <a:gd name="T68" fmla="*/ 169 w 352"/>
                <a:gd name="T69" fmla="*/ 207 h 350"/>
                <a:gd name="T70" fmla="*/ 222 w 352"/>
                <a:gd name="T71" fmla="*/ 191 h 350"/>
                <a:gd name="T72" fmla="*/ 203 w 352"/>
                <a:gd name="T73" fmla="*/ 208 h 350"/>
                <a:gd name="T74" fmla="*/ 186 w 352"/>
                <a:gd name="T75" fmla="*/ 194 h 350"/>
                <a:gd name="T76" fmla="*/ 199 w 352"/>
                <a:gd name="T77" fmla="*/ 190 h 350"/>
                <a:gd name="T78" fmla="*/ 200 w 352"/>
                <a:gd name="T79" fmla="*/ 173 h 350"/>
                <a:gd name="T80" fmla="*/ 197 w 352"/>
                <a:gd name="T81" fmla="*/ 172 h 350"/>
                <a:gd name="T82" fmla="*/ 179 w 352"/>
                <a:gd name="T83" fmla="*/ 169 h 350"/>
                <a:gd name="T84" fmla="*/ 116 w 352"/>
                <a:gd name="T85" fmla="*/ 153 h 350"/>
                <a:gd name="T86" fmla="*/ 122 w 352"/>
                <a:gd name="T87" fmla="*/ 108 h 350"/>
                <a:gd name="T88" fmla="*/ 159 w 352"/>
                <a:gd name="T89" fmla="*/ 115 h 350"/>
                <a:gd name="T90" fmla="*/ 157 w 352"/>
                <a:gd name="T91" fmla="*/ 135 h 350"/>
                <a:gd name="T92" fmla="*/ 140 w 352"/>
                <a:gd name="T93" fmla="*/ 130 h 350"/>
                <a:gd name="T94" fmla="*/ 134 w 352"/>
                <a:gd name="T95" fmla="*/ 128 h 350"/>
                <a:gd name="T96" fmla="*/ 144 w 352"/>
                <a:gd name="T97" fmla="*/ 144 h 350"/>
                <a:gd name="T98" fmla="*/ 203 w 352"/>
                <a:gd name="T99" fmla="*/ 153 h 350"/>
                <a:gd name="T100" fmla="*/ 207 w 352"/>
                <a:gd name="T101" fmla="*/ 1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2" h="350">
                  <a:moveTo>
                    <a:pt x="352" y="131"/>
                  </a:moveTo>
                  <a:cubicBezTo>
                    <a:pt x="302" y="45"/>
                    <a:pt x="302" y="45"/>
                    <a:pt x="302" y="45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49" y="305"/>
                    <a:pt x="49" y="305"/>
                    <a:pt x="49" y="305"/>
                  </a:cubicBezTo>
                  <a:cubicBezTo>
                    <a:pt x="126" y="261"/>
                    <a:pt x="126" y="261"/>
                    <a:pt x="126" y="261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225" y="350"/>
                    <a:pt x="225" y="350"/>
                    <a:pt x="225" y="350"/>
                  </a:cubicBezTo>
                  <a:cubicBezTo>
                    <a:pt x="225" y="261"/>
                    <a:pt x="225" y="261"/>
                    <a:pt x="225" y="261"/>
                  </a:cubicBezTo>
                  <a:cubicBezTo>
                    <a:pt x="302" y="305"/>
                    <a:pt x="302" y="305"/>
                    <a:pt x="302" y="305"/>
                  </a:cubicBezTo>
                  <a:cubicBezTo>
                    <a:pt x="352" y="220"/>
                    <a:pt x="352" y="220"/>
                    <a:pt x="352" y="220"/>
                  </a:cubicBezTo>
                  <a:cubicBezTo>
                    <a:pt x="275" y="175"/>
                    <a:pt x="275" y="175"/>
                    <a:pt x="275" y="175"/>
                  </a:cubicBezTo>
                  <a:lnTo>
                    <a:pt x="352" y="131"/>
                  </a:lnTo>
                  <a:close/>
                  <a:moveTo>
                    <a:pt x="176" y="41"/>
                  </a:moveTo>
                  <a:cubicBezTo>
                    <a:pt x="188" y="41"/>
                    <a:pt x="198" y="51"/>
                    <a:pt x="198" y="63"/>
                  </a:cubicBezTo>
                  <a:cubicBezTo>
                    <a:pt x="198" y="70"/>
                    <a:pt x="194" y="76"/>
                    <a:pt x="189" y="80"/>
                  </a:cubicBezTo>
                  <a:cubicBezTo>
                    <a:pt x="189" y="80"/>
                    <a:pt x="188" y="81"/>
                    <a:pt x="187" y="82"/>
                  </a:cubicBezTo>
                  <a:cubicBezTo>
                    <a:pt x="187" y="82"/>
                    <a:pt x="187" y="82"/>
                    <a:pt x="186" y="83"/>
                  </a:cubicBezTo>
                  <a:cubicBezTo>
                    <a:pt x="186" y="83"/>
                    <a:pt x="186" y="84"/>
                    <a:pt x="185" y="84"/>
                  </a:cubicBezTo>
                  <a:cubicBezTo>
                    <a:pt x="185" y="85"/>
                    <a:pt x="184" y="86"/>
                    <a:pt x="184" y="86"/>
                  </a:cubicBezTo>
                  <a:cubicBezTo>
                    <a:pt x="183" y="88"/>
                    <a:pt x="183" y="90"/>
                    <a:pt x="183" y="91"/>
                  </a:cubicBezTo>
                  <a:cubicBezTo>
                    <a:pt x="184" y="94"/>
                    <a:pt x="187" y="98"/>
                    <a:pt x="188" y="101"/>
                  </a:cubicBezTo>
                  <a:cubicBezTo>
                    <a:pt x="188" y="102"/>
                    <a:pt x="188" y="102"/>
                    <a:pt x="189" y="103"/>
                  </a:cubicBezTo>
                  <a:cubicBezTo>
                    <a:pt x="189" y="104"/>
                    <a:pt x="189" y="105"/>
                    <a:pt x="189" y="106"/>
                  </a:cubicBezTo>
                  <a:cubicBezTo>
                    <a:pt x="189" y="107"/>
                    <a:pt x="188" y="109"/>
                    <a:pt x="188" y="110"/>
                  </a:cubicBezTo>
                  <a:cubicBezTo>
                    <a:pt x="188" y="114"/>
                    <a:pt x="187" y="117"/>
                    <a:pt x="186" y="120"/>
                  </a:cubicBezTo>
                  <a:cubicBezTo>
                    <a:pt x="185" y="122"/>
                    <a:pt x="185" y="123"/>
                    <a:pt x="185" y="125"/>
                  </a:cubicBezTo>
                  <a:cubicBezTo>
                    <a:pt x="185" y="126"/>
                    <a:pt x="185" y="128"/>
                    <a:pt x="185" y="130"/>
                  </a:cubicBezTo>
                  <a:cubicBezTo>
                    <a:pt x="185" y="133"/>
                    <a:pt x="185" y="136"/>
                    <a:pt x="185" y="13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4" y="148"/>
                    <a:pt x="183" y="148"/>
                    <a:pt x="181" y="148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7" y="146"/>
                    <a:pt x="167" y="146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6"/>
                    <a:pt x="168" y="133"/>
                    <a:pt x="167" y="130"/>
                  </a:cubicBezTo>
                  <a:cubicBezTo>
                    <a:pt x="167" y="128"/>
                    <a:pt x="167" y="126"/>
                    <a:pt x="167" y="125"/>
                  </a:cubicBezTo>
                  <a:cubicBezTo>
                    <a:pt x="167" y="123"/>
                    <a:pt x="167" y="122"/>
                    <a:pt x="166" y="120"/>
                  </a:cubicBezTo>
                  <a:cubicBezTo>
                    <a:pt x="166" y="117"/>
                    <a:pt x="165" y="114"/>
                    <a:pt x="164" y="110"/>
                  </a:cubicBezTo>
                  <a:cubicBezTo>
                    <a:pt x="164" y="109"/>
                    <a:pt x="164" y="107"/>
                    <a:pt x="164" y="106"/>
                  </a:cubicBezTo>
                  <a:cubicBezTo>
                    <a:pt x="164" y="105"/>
                    <a:pt x="164" y="104"/>
                    <a:pt x="164" y="103"/>
                  </a:cubicBezTo>
                  <a:cubicBezTo>
                    <a:pt x="164" y="102"/>
                    <a:pt x="164" y="102"/>
                    <a:pt x="164" y="101"/>
                  </a:cubicBezTo>
                  <a:cubicBezTo>
                    <a:pt x="165" y="98"/>
                    <a:pt x="168" y="94"/>
                    <a:pt x="169" y="91"/>
                  </a:cubicBezTo>
                  <a:cubicBezTo>
                    <a:pt x="169" y="90"/>
                    <a:pt x="169" y="88"/>
                    <a:pt x="168" y="86"/>
                  </a:cubicBezTo>
                  <a:cubicBezTo>
                    <a:pt x="168" y="86"/>
                    <a:pt x="167" y="85"/>
                    <a:pt x="167" y="84"/>
                  </a:cubicBezTo>
                  <a:cubicBezTo>
                    <a:pt x="167" y="84"/>
                    <a:pt x="166" y="83"/>
                    <a:pt x="166" y="83"/>
                  </a:cubicBezTo>
                  <a:cubicBezTo>
                    <a:pt x="166" y="82"/>
                    <a:pt x="165" y="82"/>
                    <a:pt x="165" y="82"/>
                  </a:cubicBezTo>
                  <a:cubicBezTo>
                    <a:pt x="164" y="81"/>
                    <a:pt x="164" y="80"/>
                    <a:pt x="163" y="80"/>
                  </a:cubicBezTo>
                  <a:cubicBezTo>
                    <a:pt x="158" y="76"/>
                    <a:pt x="155" y="70"/>
                    <a:pt x="155" y="63"/>
                  </a:cubicBezTo>
                  <a:cubicBezTo>
                    <a:pt x="155" y="51"/>
                    <a:pt x="164" y="41"/>
                    <a:pt x="176" y="41"/>
                  </a:cubicBezTo>
                  <a:close/>
                  <a:moveTo>
                    <a:pt x="178" y="316"/>
                  </a:moveTo>
                  <a:cubicBezTo>
                    <a:pt x="176" y="341"/>
                    <a:pt x="176" y="341"/>
                    <a:pt x="176" y="341"/>
                  </a:cubicBezTo>
                  <a:cubicBezTo>
                    <a:pt x="174" y="316"/>
                    <a:pt x="174" y="316"/>
                    <a:pt x="174" y="316"/>
                  </a:cubicBezTo>
                  <a:cubicBezTo>
                    <a:pt x="174" y="308"/>
                    <a:pt x="174" y="308"/>
                    <a:pt x="174" y="308"/>
                  </a:cubicBezTo>
                  <a:cubicBezTo>
                    <a:pt x="174" y="308"/>
                    <a:pt x="175" y="308"/>
                    <a:pt x="175" y="308"/>
                  </a:cubicBezTo>
                  <a:cubicBezTo>
                    <a:pt x="176" y="309"/>
                    <a:pt x="177" y="309"/>
                    <a:pt x="178" y="309"/>
                  </a:cubicBezTo>
                  <a:lnTo>
                    <a:pt x="178" y="316"/>
                  </a:lnTo>
                  <a:close/>
                  <a:moveTo>
                    <a:pt x="199" y="316"/>
                  </a:moveTo>
                  <a:cubicBezTo>
                    <a:pt x="198" y="315"/>
                    <a:pt x="198" y="314"/>
                    <a:pt x="197" y="314"/>
                  </a:cubicBezTo>
                  <a:cubicBezTo>
                    <a:pt x="196" y="313"/>
                    <a:pt x="196" y="312"/>
                    <a:pt x="195" y="312"/>
                  </a:cubicBezTo>
                  <a:cubicBezTo>
                    <a:pt x="193" y="311"/>
                    <a:pt x="191" y="310"/>
                    <a:pt x="189" y="310"/>
                  </a:cubicBezTo>
                  <a:cubicBezTo>
                    <a:pt x="185" y="309"/>
                    <a:pt x="180" y="308"/>
                    <a:pt x="176" y="307"/>
                  </a:cubicBezTo>
                  <a:cubicBezTo>
                    <a:pt x="172" y="305"/>
                    <a:pt x="167" y="304"/>
                    <a:pt x="163" y="301"/>
                  </a:cubicBezTo>
                  <a:cubicBezTo>
                    <a:pt x="161" y="300"/>
                    <a:pt x="159" y="298"/>
                    <a:pt x="157" y="295"/>
                  </a:cubicBezTo>
                  <a:cubicBezTo>
                    <a:pt x="156" y="294"/>
                    <a:pt x="156" y="292"/>
                    <a:pt x="156" y="290"/>
                  </a:cubicBezTo>
                  <a:cubicBezTo>
                    <a:pt x="156" y="289"/>
                    <a:pt x="156" y="287"/>
                    <a:pt x="156" y="286"/>
                  </a:cubicBezTo>
                  <a:cubicBezTo>
                    <a:pt x="157" y="283"/>
                    <a:pt x="158" y="280"/>
                    <a:pt x="160" y="278"/>
                  </a:cubicBezTo>
                  <a:cubicBezTo>
                    <a:pt x="160" y="278"/>
                    <a:pt x="161" y="277"/>
                    <a:pt x="161" y="277"/>
                  </a:cubicBezTo>
                  <a:cubicBezTo>
                    <a:pt x="161" y="277"/>
                    <a:pt x="161" y="277"/>
                    <a:pt x="161" y="277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62" y="276"/>
                    <a:pt x="162" y="276"/>
                    <a:pt x="163" y="275"/>
                  </a:cubicBezTo>
                  <a:cubicBezTo>
                    <a:pt x="164" y="274"/>
                    <a:pt x="165" y="274"/>
                    <a:pt x="166" y="273"/>
                  </a:cubicBezTo>
                  <a:cubicBezTo>
                    <a:pt x="167" y="272"/>
                    <a:pt x="169" y="271"/>
                    <a:pt x="170" y="271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0" y="282"/>
                    <a:pt x="169" y="282"/>
                    <a:pt x="169" y="283"/>
                  </a:cubicBezTo>
                  <a:cubicBezTo>
                    <a:pt x="169" y="283"/>
                    <a:pt x="168" y="283"/>
                    <a:pt x="168" y="283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67" y="284"/>
                    <a:pt x="167" y="284"/>
                    <a:pt x="167" y="284"/>
                  </a:cubicBezTo>
                  <a:cubicBezTo>
                    <a:pt x="167" y="284"/>
                    <a:pt x="167" y="284"/>
                    <a:pt x="167" y="284"/>
                  </a:cubicBezTo>
                  <a:cubicBezTo>
                    <a:pt x="166" y="285"/>
                    <a:pt x="165" y="287"/>
                    <a:pt x="165" y="288"/>
                  </a:cubicBezTo>
                  <a:cubicBezTo>
                    <a:pt x="164" y="289"/>
                    <a:pt x="164" y="290"/>
                    <a:pt x="165" y="291"/>
                  </a:cubicBezTo>
                  <a:cubicBezTo>
                    <a:pt x="165" y="292"/>
                    <a:pt x="166" y="293"/>
                    <a:pt x="168" y="294"/>
                  </a:cubicBezTo>
                  <a:cubicBezTo>
                    <a:pt x="171" y="296"/>
                    <a:pt x="175" y="298"/>
                    <a:pt x="179" y="300"/>
                  </a:cubicBezTo>
                  <a:cubicBezTo>
                    <a:pt x="182" y="302"/>
                    <a:pt x="186" y="304"/>
                    <a:pt x="190" y="306"/>
                  </a:cubicBezTo>
                  <a:cubicBezTo>
                    <a:pt x="192" y="307"/>
                    <a:pt x="194" y="308"/>
                    <a:pt x="196" y="310"/>
                  </a:cubicBezTo>
                  <a:cubicBezTo>
                    <a:pt x="197" y="311"/>
                    <a:pt x="198" y="312"/>
                    <a:pt x="198" y="313"/>
                  </a:cubicBezTo>
                  <a:cubicBezTo>
                    <a:pt x="199" y="314"/>
                    <a:pt x="199" y="315"/>
                    <a:pt x="199" y="316"/>
                  </a:cubicBezTo>
                  <a:close/>
                  <a:moveTo>
                    <a:pt x="171" y="250"/>
                  </a:moveTo>
                  <a:cubicBezTo>
                    <a:pt x="172" y="250"/>
                    <a:pt x="174" y="250"/>
                    <a:pt x="175" y="250"/>
                  </a:cubicBezTo>
                  <a:cubicBezTo>
                    <a:pt x="177" y="251"/>
                    <a:pt x="179" y="251"/>
                    <a:pt x="181" y="252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79" y="283"/>
                    <a:pt x="179" y="283"/>
                    <a:pt x="179" y="283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7" y="297"/>
                    <a:pt x="175" y="296"/>
                    <a:pt x="173" y="295"/>
                  </a:cubicBezTo>
                  <a:cubicBezTo>
                    <a:pt x="173" y="283"/>
                    <a:pt x="173" y="283"/>
                    <a:pt x="173" y="283"/>
                  </a:cubicBezTo>
                  <a:lnTo>
                    <a:pt x="171" y="250"/>
                  </a:lnTo>
                  <a:close/>
                  <a:moveTo>
                    <a:pt x="202" y="264"/>
                  </a:moveTo>
                  <a:cubicBezTo>
                    <a:pt x="201" y="267"/>
                    <a:pt x="199" y="270"/>
                    <a:pt x="196" y="272"/>
                  </a:cubicBezTo>
                  <a:cubicBezTo>
                    <a:pt x="196" y="272"/>
                    <a:pt x="195" y="273"/>
                    <a:pt x="195" y="273"/>
                  </a:cubicBezTo>
                  <a:cubicBezTo>
                    <a:pt x="194" y="274"/>
                    <a:pt x="194" y="274"/>
                    <a:pt x="194" y="274"/>
                  </a:cubicBezTo>
                  <a:cubicBezTo>
                    <a:pt x="194" y="274"/>
                    <a:pt x="193" y="274"/>
                    <a:pt x="193" y="274"/>
                  </a:cubicBezTo>
                  <a:cubicBezTo>
                    <a:pt x="192" y="275"/>
                    <a:pt x="191" y="275"/>
                    <a:pt x="189" y="276"/>
                  </a:cubicBezTo>
                  <a:cubicBezTo>
                    <a:pt x="187" y="277"/>
                    <a:pt x="184" y="277"/>
                    <a:pt x="182" y="278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67"/>
                    <a:pt x="182" y="267"/>
                    <a:pt x="182" y="267"/>
                  </a:cubicBezTo>
                  <a:cubicBezTo>
                    <a:pt x="183" y="267"/>
                    <a:pt x="184" y="266"/>
                    <a:pt x="185" y="266"/>
                  </a:cubicBezTo>
                  <a:cubicBezTo>
                    <a:pt x="186" y="265"/>
                    <a:pt x="187" y="265"/>
                    <a:pt x="187" y="265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189" y="264"/>
                    <a:pt x="189" y="263"/>
                    <a:pt x="189" y="263"/>
                  </a:cubicBezTo>
                  <a:cubicBezTo>
                    <a:pt x="190" y="262"/>
                    <a:pt x="191" y="261"/>
                    <a:pt x="191" y="260"/>
                  </a:cubicBezTo>
                  <a:cubicBezTo>
                    <a:pt x="192" y="259"/>
                    <a:pt x="192" y="258"/>
                    <a:pt x="191" y="257"/>
                  </a:cubicBezTo>
                  <a:cubicBezTo>
                    <a:pt x="191" y="255"/>
                    <a:pt x="189" y="253"/>
                    <a:pt x="186" y="251"/>
                  </a:cubicBezTo>
                  <a:cubicBezTo>
                    <a:pt x="185" y="251"/>
                    <a:pt x="183" y="250"/>
                    <a:pt x="181" y="250"/>
                  </a:cubicBezTo>
                  <a:cubicBezTo>
                    <a:pt x="179" y="249"/>
                    <a:pt x="177" y="249"/>
                    <a:pt x="175" y="248"/>
                  </a:cubicBezTo>
                  <a:cubicBezTo>
                    <a:pt x="171" y="248"/>
                    <a:pt x="167" y="247"/>
                    <a:pt x="162" y="246"/>
                  </a:cubicBezTo>
                  <a:cubicBezTo>
                    <a:pt x="160" y="246"/>
                    <a:pt x="158" y="245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4" y="244"/>
                    <a:pt x="154" y="243"/>
                    <a:pt x="153" y="243"/>
                  </a:cubicBezTo>
                  <a:cubicBezTo>
                    <a:pt x="153" y="243"/>
                    <a:pt x="152" y="243"/>
                    <a:pt x="151" y="242"/>
                  </a:cubicBezTo>
                  <a:cubicBezTo>
                    <a:pt x="150" y="242"/>
                    <a:pt x="149" y="241"/>
                    <a:pt x="147" y="240"/>
                  </a:cubicBezTo>
                  <a:cubicBezTo>
                    <a:pt x="145" y="238"/>
                    <a:pt x="143" y="235"/>
                    <a:pt x="141" y="232"/>
                  </a:cubicBezTo>
                  <a:cubicBezTo>
                    <a:pt x="140" y="229"/>
                    <a:pt x="139" y="225"/>
                    <a:pt x="140" y="222"/>
                  </a:cubicBezTo>
                  <a:cubicBezTo>
                    <a:pt x="140" y="218"/>
                    <a:pt x="142" y="215"/>
                    <a:pt x="144" y="212"/>
                  </a:cubicBezTo>
                  <a:cubicBezTo>
                    <a:pt x="146" y="209"/>
                    <a:pt x="148" y="207"/>
                    <a:pt x="151" y="206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2" y="205"/>
                    <a:pt x="152" y="205"/>
                    <a:pt x="152" y="205"/>
                  </a:cubicBezTo>
                  <a:cubicBezTo>
                    <a:pt x="152" y="205"/>
                    <a:pt x="152" y="205"/>
                    <a:pt x="152" y="205"/>
                  </a:cubicBezTo>
                  <a:cubicBezTo>
                    <a:pt x="153" y="205"/>
                    <a:pt x="153" y="205"/>
                    <a:pt x="153" y="205"/>
                  </a:cubicBezTo>
                  <a:cubicBezTo>
                    <a:pt x="153" y="204"/>
                    <a:pt x="154" y="204"/>
                    <a:pt x="154" y="204"/>
                  </a:cubicBezTo>
                  <a:cubicBezTo>
                    <a:pt x="156" y="203"/>
                    <a:pt x="157" y="203"/>
                    <a:pt x="158" y="202"/>
                  </a:cubicBezTo>
                  <a:cubicBezTo>
                    <a:pt x="160" y="201"/>
                    <a:pt x="162" y="201"/>
                    <a:pt x="165" y="200"/>
                  </a:cubicBezTo>
                  <a:cubicBezTo>
                    <a:pt x="165" y="200"/>
                    <a:pt x="166" y="199"/>
                    <a:pt x="166" y="199"/>
                  </a:cubicBezTo>
                  <a:cubicBezTo>
                    <a:pt x="167" y="202"/>
                    <a:pt x="167" y="204"/>
                    <a:pt x="167" y="207"/>
                  </a:cubicBezTo>
                  <a:cubicBezTo>
                    <a:pt x="167" y="210"/>
                    <a:pt x="167" y="213"/>
                    <a:pt x="167" y="216"/>
                  </a:cubicBezTo>
                  <a:cubicBezTo>
                    <a:pt x="166" y="216"/>
                    <a:pt x="165" y="217"/>
                    <a:pt x="163" y="217"/>
                  </a:cubicBezTo>
                  <a:cubicBezTo>
                    <a:pt x="163" y="217"/>
                    <a:pt x="162" y="218"/>
                    <a:pt x="161" y="218"/>
                  </a:cubicBezTo>
                  <a:cubicBezTo>
                    <a:pt x="160" y="218"/>
                    <a:pt x="160" y="218"/>
                    <a:pt x="160" y="218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6" y="220"/>
                    <a:pt x="155" y="222"/>
                    <a:pt x="155" y="224"/>
                  </a:cubicBezTo>
                  <a:cubicBezTo>
                    <a:pt x="154" y="225"/>
                    <a:pt x="155" y="227"/>
                    <a:pt x="157" y="229"/>
                  </a:cubicBezTo>
                  <a:cubicBezTo>
                    <a:pt x="157" y="229"/>
                    <a:pt x="158" y="230"/>
                    <a:pt x="158" y="230"/>
                  </a:cubicBezTo>
                  <a:cubicBezTo>
                    <a:pt x="158" y="230"/>
                    <a:pt x="159" y="230"/>
                    <a:pt x="159" y="230"/>
                  </a:cubicBezTo>
                  <a:cubicBezTo>
                    <a:pt x="159" y="231"/>
                    <a:pt x="159" y="231"/>
                    <a:pt x="160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2" y="232"/>
                    <a:pt x="164" y="232"/>
                    <a:pt x="166" y="233"/>
                  </a:cubicBezTo>
                  <a:cubicBezTo>
                    <a:pt x="169" y="234"/>
                    <a:pt x="174" y="235"/>
                    <a:pt x="178" y="236"/>
                  </a:cubicBezTo>
                  <a:cubicBezTo>
                    <a:pt x="180" y="236"/>
                    <a:pt x="183" y="237"/>
                    <a:pt x="185" y="237"/>
                  </a:cubicBezTo>
                  <a:cubicBezTo>
                    <a:pt x="187" y="238"/>
                    <a:pt x="190" y="239"/>
                    <a:pt x="192" y="240"/>
                  </a:cubicBezTo>
                  <a:cubicBezTo>
                    <a:pt x="193" y="241"/>
                    <a:pt x="193" y="241"/>
                    <a:pt x="194" y="242"/>
                  </a:cubicBezTo>
                  <a:cubicBezTo>
                    <a:pt x="194" y="242"/>
                    <a:pt x="194" y="242"/>
                    <a:pt x="194" y="242"/>
                  </a:cubicBezTo>
                  <a:cubicBezTo>
                    <a:pt x="195" y="242"/>
                    <a:pt x="195" y="242"/>
                    <a:pt x="195" y="242"/>
                  </a:cubicBezTo>
                  <a:cubicBezTo>
                    <a:pt x="195" y="242"/>
                    <a:pt x="195" y="242"/>
                    <a:pt x="195" y="242"/>
                  </a:cubicBezTo>
                  <a:cubicBezTo>
                    <a:pt x="195" y="242"/>
                    <a:pt x="195" y="242"/>
                    <a:pt x="195" y="242"/>
                  </a:cubicBezTo>
                  <a:cubicBezTo>
                    <a:pt x="196" y="243"/>
                    <a:pt x="196" y="243"/>
                    <a:pt x="196" y="243"/>
                  </a:cubicBezTo>
                  <a:cubicBezTo>
                    <a:pt x="197" y="244"/>
                    <a:pt x="198" y="245"/>
                    <a:pt x="199" y="246"/>
                  </a:cubicBezTo>
                  <a:cubicBezTo>
                    <a:pt x="201" y="248"/>
                    <a:pt x="202" y="251"/>
                    <a:pt x="203" y="255"/>
                  </a:cubicBezTo>
                  <a:cubicBezTo>
                    <a:pt x="204" y="258"/>
                    <a:pt x="203" y="261"/>
                    <a:pt x="202" y="264"/>
                  </a:cubicBezTo>
                  <a:close/>
                  <a:moveTo>
                    <a:pt x="185" y="172"/>
                  </a:moveTo>
                  <a:cubicBezTo>
                    <a:pt x="185" y="183"/>
                    <a:pt x="184" y="195"/>
                    <a:pt x="183" y="207"/>
                  </a:cubicBezTo>
                  <a:cubicBezTo>
                    <a:pt x="183" y="216"/>
                    <a:pt x="182" y="225"/>
                    <a:pt x="182" y="235"/>
                  </a:cubicBezTo>
                  <a:cubicBezTo>
                    <a:pt x="181" y="234"/>
                    <a:pt x="180" y="234"/>
                    <a:pt x="179" y="234"/>
                  </a:cubicBezTo>
                  <a:cubicBezTo>
                    <a:pt x="176" y="233"/>
                    <a:pt x="173" y="232"/>
                    <a:pt x="170" y="232"/>
                  </a:cubicBezTo>
                  <a:cubicBezTo>
                    <a:pt x="170" y="223"/>
                    <a:pt x="169" y="215"/>
                    <a:pt x="169" y="207"/>
                  </a:cubicBezTo>
                  <a:cubicBezTo>
                    <a:pt x="168" y="195"/>
                    <a:pt x="167" y="183"/>
                    <a:pt x="167" y="171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81" y="171"/>
                    <a:pt x="183" y="172"/>
                    <a:pt x="185" y="172"/>
                  </a:cubicBezTo>
                  <a:close/>
                  <a:moveTo>
                    <a:pt x="222" y="191"/>
                  </a:moveTo>
                  <a:cubicBezTo>
                    <a:pt x="221" y="195"/>
                    <a:pt x="219" y="197"/>
                    <a:pt x="216" y="200"/>
                  </a:cubicBezTo>
                  <a:cubicBezTo>
                    <a:pt x="214" y="202"/>
                    <a:pt x="211" y="204"/>
                    <a:pt x="209" y="205"/>
                  </a:cubicBezTo>
                  <a:cubicBezTo>
                    <a:pt x="207" y="206"/>
                    <a:pt x="206" y="207"/>
                    <a:pt x="205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3" y="208"/>
                    <a:pt x="203" y="208"/>
                    <a:pt x="203" y="208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199" y="209"/>
                    <a:pt x="197" y="209"/>
                    <a:pt x="194" y="210"/>
                  </a:cubicBezTo>
                  <a:cubicBezTo>
                    <a:pt x="191" y="210"/>
                    <a:pt x="188" y="211"/>
                    <a:pt x="185" y="212"/>
                  </a:cubicBezTo>
                  <a:cubicBezTo>
                    <a:pt x="185" y="210"/>
                    <a:pt x="185" y="208"/>
                    <a:pt x="185" y="207"/>
                  </a:cubicBezTo>
                  <a:cubicBezTo>
                    <a:pt x="186" y="202"/>
                    <a:pt x="186" y="198"/>
                    <a:pt x="186" y="194"/>
                  </a:cubicBezTo>
                  <a:cubicBezTo>
                    <a:pt x="187" y="194"/>
                    <a:pt x="189" y="193"/>
                    <a:pt x="190" y="193"/>
                  </a:cubicBezTo>
                  <a:cubicBezTo>
                    <a:pt x="192" y="192"/>
                    <a:pt x="194" y="192"/>
                    <a:pt x="196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00" y="190"/>
                    <a:pt x="201" y="190"/>
                  </a:cubicBezTo>
                  <a:cubicBezTo>
                    <a:pt x="202" y="189"/>
                    <a:pt x="203" y="188"/>
                    <a:pt x="204" y="187"/>
                  </a:cubicBezTo>
                  <a:cubicBezTo>
                    <a:pt x="204" y="187"/>
                    <a:pt x="205" y="186"/>
                    <a:pt x="205" y="185"/>
                  </a:cubicBezTo>
                  <a:cubicBezTo>
                    <a:pt x="206" y="183"/>
                    <a:pt x="206" y="181"/>
                    <a:pt x="205" y="179"/>
                  </a:cubicBezTo>
                  <a:cubicBezTo>
                    <a:pt x="204" y="176"/>
                    <a:pt x="202" y="174"/>
                    <a:pt x="200" y="173"/>
                  </a:cubicBezTo>
                  <a:cubicBezTo>
                    <a:pt x="200" y="173"/>
                    <a:pt x="199" y="172"/>
                    <a:pt x="198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5" y="171"/>
                    <a:pt x="194" y="171"/>
                    <a:pt x="192" y="170"/>
                  </a:cubicBezTo>
                  <a:cubicBezTo>
                    <a:pt x="188" y="170"/>
                    <a:pt x="184" y="170"/>
                    <a:pt x="179" y="16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162" y="168"/>
                    <a:pt x="157" y="168"/>
                    <a:pt x="153" y="167"/>
                  </a:cubicBezTo>
                  <a:cubicBezTo>
                    <a:pt x="148" y="167"/>
                    <a:pt x="143" y="166"/>
                    <a:pt x="138" y="165"/>
                  </a:cubicBezTo>
                  <a:cubicBezTo>
                    <a:pt x="133" y="164"/>
                    <a:pt x="128" y="162"/>
                    <a:pt x="123" y="159"/>
                  </a:cubicBezTo>
                  <a:cubicBezTo>
                    <a:pt x="121" y="157"/>
                    <a:pt x="119" y="155"/>
                    <a:pt x="116" y="153"/>
                  </a:cubicBezTo>
                  <a:cubicBezTo>
                    <a:pt x="114" y="151"/>
                    <a:pt x="112" y="148"/>
                    <a:pt x="110" y="145"/>
                  </a:cubicBezTo>
                  <a:cubicBezTo>
                    <a:pt x="109" y="142"/>
                    <a:pt x="107" y="138"/>
                    <a:pt x="107" y="135"/>
                  </a:cubicBezTo>
                  <a:cubicBezTo>
                    <a:pt x="107" y="131"/>
                    <a:pt x="107" y="127"/>
                    <a:pt x="109" y="123"/>
                  </a:cubicBezTo>
                  <a:cubicBezTo>
                    <a:pt x="110" y="120"/>
                    <a:pt x="112" y="117"/>
                    <a:pt x="114" y="114"/>
                  </a:cubicBezTo>
                  <a:cubicBezTo>
                    <a:pt x="117" y="112"/>
                    <a:pt x="119" y="109"/>
                    <a:pt x="122" y="108"/>
                  </a:cubicBezTo>
                  <a:cubicBezTo>
                    <a:pt x="125" y="106"/>
                    <a:pt x="128" y="105"/>
                    <a:pt x="132" y="104"/>
                  </a:cubicBezTo>
                  <a:cubicBezTo>
                    <a:pt x="136" y="103"/>
                    <a:pt x="140" y="103"/>
                    <a:pt x="144" y="104"/>
                  </a:cubicBezTo>
                  <a:cubicBezTo>
                    <a:pt x="148" y="105"/>
                    <a:pt x="151" y="107"/>
                    <a:pt x="154" y="109"/>
                  </a:cubicBezTo>
                  <a:cubicBezTo>
                    <a:pt x="155" y="111"/>
                    <a:pt x="156" y="112"/>
                    <a:pt x="157" y="113"/>
                  </a:cubicBezTo>
                  <a:cubicBezTo>
                    <a:pt x="158" y="114"/>
                    <a:pt x="159" y="114"/>
                    <a:pt x="159" y="115"/>
                  </a:cubicBezTo>
                  <a:cubicBezTo>
                    <a:pt x="159" y="115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4" y="123"/>
                    <a:pt x="164" y="133"/>
                    <a:pt x="157" y="135"/>
                  </a:cubicBezTo>
                  <a:cubicBezTo>
                    <a:pt x="151" y="136"/>
                    <a:pt x="144" y="135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40" y="130"/>
                    <a:pt x="140" y="129"/>
                    <a:pt x="140" y="129"/>
                  </a:cubicBezTo>
                  <a:cubicBezTo>
                    <a:pt x="140" y="129"/>
                    <a:pt x="139" y="128"/>
                    <a:pt x="139" y="128"/>
                  </a:cubicBezTo>
                  <a:cubicBezTo>
                    <a:pt x="138" y="128"/>
                    <a:pt x="138" y="127"/>
                    <a:pt x="137" y="127"/>
                  </a:cubicBezTo>
                  <a:cubicBezTo>
                    <a:pt x="137" y="127"/>
                    <a:pt x="137" y="127"/>
                    <a:pt x="136" y="127"/>
                  </a:cubicBezTo>
                  <a:cubicBezTo>
                    <a:pt x="136" y="127"/>
                    <a:pt x="135" y="127"/>
                    <a:pt x="134" y="128"/>
                  </a:cubicBezTo>
                  <a:cubicBezTo>
                    <a:pt x="132" y="129"/>
                    <a:pt x="131" y="130"/>
                    <a:pt x="130" y="132"/>
                  </a:cubicBezTo>
                  <a:cubicBezTo>
                    <a:pt x="130" y="132"/>
                    <a:pt x="130" y="133"/>
                    <a:pt x="130" y="133"/>
                  </a:cubicBezTo>
                  <a:cubicBezTo>
                    <a:pt x="130" y="134"/>
                    <a:pt x="130" y="134"/>
                    <a:pt x="130" y="135"/>
                  </a:cubicBezTo>
                  <a:cubicBezTo>
                    <a:pt x="131" y="136"/>
                    <a:pt x="133" y="138"/>
                    <a:pt x="135" y="140"/>
                  </a:cubicBezTo>
                  <a:cubicBezTo>
                    <a:pt x="138" y="142"/>
                    <a:pt x="141" y="143"/>
                    <a:pt x="144" y="144"/>
                  </a:cubicBezTo>
                  <a:cubicBezTo>
                    <a:pt x="148" y="145"/>
                    <a:pt x="152" y="146"/>
                    <a:pt x="156" y="147"/>
                  </a:cubicBezTo>
                  <a:cubicBezTo>
                    <a:pt x="160" y="147"/>
                    <a:pt x="164" y="148"/>
                    <a:pt x="168" y="148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5" y="150"/>
                    <a:pt x="190" y="150"/>
                    <a:pt x="195" y="151"/>
                  </a:cubicBezTo>
                  <a:cubicBezTo>
                    <a:pt x="197" y="152"/>
                    <a:pt x="200" y="152"/>
                    <a:pt x="203" y="153"/>
                  </a:cubicBezTo>
                  <a:cubicBezTo>
                    <a:pt x="204" y="154"/>
                    <a:pt x="204" y="154"/>
                    <a:pt x="204" y="154"/>
                  </a:cubicBezTo>
                  <a:cubicBezTo>
                    <a:pt x="204" y="154"/>
                    <a:pt x="204" y="154"/>
                    <a:pt x="204" y="154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4"/>
                    <a:pt x="205" y="154"/>
                    <a:pt x="206" y="154"/>
                  </a:cubicBezTo>
                  <a:cubicBezTo>
                    <a:pt x="206" y="155"/>
                    <a:pt x="207" y="155"/>
                    <a:pt x="207" y="155"/>
                  </a:cubicBezTo>
                  <a:cubicBezTo>
                    <a:pt x="208" y="156"/>
                    <a:pt x="210" y="156"/>
                    <a:pt x="211" y="157"/>
                  </a:cubicBezTo>
                  <a:cubicBezTo>
                    <a:pt x="216" y="161"/>
                    <a:pt x="220" y="166"/>
                    <a:pt x="222" y="172"/>
                  </a:cubicBezTo>
                  <a:cubicBezTo>
                    <a:pt x="223" y="175"/>
                    <a:pt x="224" y="178"/>
                    <a:pt x="224" y="182"/>
                  </a:cubicBezTo>
                  <a:cubicBezTo>
                    <a:pt x="224" y="185"/>
                    <a:pt x="223" y="188"/>
                    <a:pt x="22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5CE9E797-AF7A-44D9-929B-193ACE5D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030288"/>
              <a:ext cx="17463" cy="20637"/>
            </a:xfrm>
            <a:custGeom>
              <a:avLst/>
              <a:gdLst>
                <a:gd name="T0" fmla="*/ 6 w 6"/>
                <a:gd name="T1" fmla="*/ 6 h 7"/>
                <a:gd name="T2" fmla="*/ 6 w 6"/>
                <a:gd name="T3" fmla="*/ 4 h 7"/>
                <a:gd name="T4" fmla="*/ 0 w 6"/>
                <a:gd name="T5" fmla="*/ 1 h 7"/>
                <a:gd name="T6" fmla="*/ 3 w 6"/>
                <a:gd name="T7" fmla="*/ 6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5" y="3"/>
                    <a:pt x="1" y="0"/>
                    <a:pt x="0" y="1"/>
                  </a:cubicBezTo>
                  <a:cubicBezTo>
                    <a:pt x="0" y="2"/>
                    <a:pt x="2" y="5"/>
                    <a:pt x="3" y="6"/>
                  </a:cubicBezTo>
                  <a:cubicBezTo>
                    <a:pt x="4" y="7"/>
                    <a:pt x="5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67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DBC12-1D3E-4480-9FAF-3148F510A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02677"/>
            <a:ext cx="1423602" cy="503955"/>
          </a:xfrm>
          <a:prstGeom prst="rect">
            <a:avLst/>
          </a:prstGeom>
        </p:spPr>
      </p:pic>
      <p:pic>
        <p:nvPicPr>
          <p:cNvPr id="3" name="Picture 2" descr="HHS Logo">
            <a:extLst>
              <a:ext uri="{FF2B5EF4-FFF2-40B4-BE49-F238E27FC236}">
                <a16:creationId xmlns:a16="http://schemas.microsoft.com/office/drawing/2014/main" id="{0ECDCC57-74B7-4ACB-943E-AA38FC30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54001"/>
            <a:ext cx="550289" cy="5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65B58-87CD-468C-B2F8-7C6E536AB85C}"/>
              </a:ext>
            </a:extLst>
          </p:cNvPr>
          <p:cNvSpPr txBox="1"/>
          <p:nvPr/>
        </p:nvSpPr>
        <p:spPr>
          <a:xfrm>
            <a:off x="1401376" y="255484"/>
            <a:ext cx="9591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 | Introduction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C80BDE-8092-4486-BC0E-02568C4CDC62}"/>
              </a:ext>
            </a:extLst>
          </p:cNvPr>
          <p:cNvSpPr/>
          <p:nvPr/>
        </p:nvSpPr>
        <p:spPr>
          <a:xfrm>
            <a:off x="218610" y="936918"/>
            <a:ext cx="11652454" cy="307777"/>
          </a:xfrm>
          <a:prstGeom prst="rect">
            <a:avLst/>
          </a:prstGeom>
          <a:solidFill>
            <a:srgbClr val="1E418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Medical Services (EMS) and 911 are an integral part of healthcare, public health, public safety, and emergency management</a:t>
            </a:r>
          </a:p>
        </p:txBody>
      </p:sp>
      <p:grpSp>
        <p:nvGrpSpPr>
          <p:cNvPr id="18" name="Group 331">
            <a:extLst>
              <a:ext uri="{FF2B5EF4-FFF2-40B4-BE49-F238E27FC236}">
                <a16:creationId xmlns:a16="http://schemas.microsoft.com/office/drawing/2014/main" id="{CFA08D79-73AF-4BE3-8F13-D1F83133D4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610" y="1613791"/>
            <a:ext cx="636900" cy="636900"/>
            <a:chOff x="3628" y="1334"/>
            <a:chExt cx="340" cy="340"/>
          </a:xfrm>
          <a:solidFill>
            <a:schemeClr val="accent6">
              <a:lumMod val="25000"/>
            </a:schemeClr>
          </a:solidFill>
        </p:grpSpPr>
        <p:sp>
          <p:nvSpPr>
            <p:cNvPr id="19" name="Freeform 332">
              <a:extLst>
                <a:ext uri="{FF2B5EF4-FFF2-40B4-BE49-F238E27FC236}">
                  <a16:creationId xmlns:a16="http://schemas.microsoft.com/office/drawing/2014/main" id="{A7B5CF3E-448C-43C4-8318-D499982D6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8" y="1334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>
                <a:defRPr/>
              </a:pPr>
              <a:endParaRPr lang="en-GB" sz="21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333">
              <a:extLst>
                <a:ext uri="{FF2B5EF4-FFF2-40B4-BE49-F238E27FC236}">
                  <a16:creationId xmlns:a16="http://schemas.microsoft.com/office/drawing/2014/main" id="{817CD8F4-B056-446A-A801-8A54073A6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9" y="1398"/>
              <a:ext cx="198" cy="198"/>
            </a:xfrm>
            <a:custGeom>
              <a:avLst/>
              <a:gdLst>
                <a:gd name="T0" fmla="*/ 170 w 298"/>
                <a:gd name="T1" fmla="*/ 86 h 299"/>
                <a:gd name="T2" fmla="*/ 160 w 298"/>
                <a:gd name="T3" fmla="*/ 96 h 299"/>
                <a:gd name="T4" fmla="*/ 138 w 298"/>
                <a:gd name="T5" fmla="*/ 96 h 299"/>
                <a:gd name="T6" fmla="*/ 128 w 298"/>
                <a:gd name="T7" fmla="*/ 86 h 299"/>
                <a:gd name="T8" fmla="*/ 128 w 298"/>
                <a:gd name="T9" fmla="*/ 64 h 299"/>
                <a:gd name="T10" fmla="*/ 138 w 298"/>
                <a:gd name="T11" fmla="*/ 54 h 299"/>
                <a:gd name="T12" fmla="*/ 160 w 298"/>
                <a:gd name="T13" fmla="*/ 54 h 299"/>
                <a:gd name="T14" fmla="*/ 170 w 298"/>
                <a:gd name="T15" fmla="*/ 64 h 299"/>
                <a:gd name="T16" fmla="*/ 298 w 298"/>
                <a:gd name="T17" fmla="*/ 75 h 299"/>
                <a:gd name="T18" fmla="*/ 288 w 298"/>
                <a:gd name="T19" fmla="*/ 288 h 299"/>
                <a:gd name="T20" fmla="*/ 21 w 298"/>
                <a:gd name="T21" fmla="*/ 299 h 299"/>
                <a:gd name="T22" fmla="*/ 10 w 298"/>
                <a:gd name="T23" fmla="*/ 86 h 299"/>
                <a:gd name="T24" fmla="*/ 10 w 298"/>
                <a:gd name="T25" fmla="*/ 64 h 299"/>
                <a:gd name="T26" fmla="*/ 74 w 298"/>
                <a:gd name="T27" fmla="*/ 11 h 299"/>
                <a:gd name="T28" fmla="*/ 213 w 298"/>
                <a:gd name="T29" fmla="*/ 0 h 299"/>
                <a:gd name="T30" fmla="*/ 224 w 298"/>
                <a:gd name="T31" fmla="*/ 64 h 299"/>
                <a:gd name="T32" fmla="*/ 298 w 298"/>
                <a:gd name="T33" fmla="*/ 75 h 299"/>
                <a:gd name="T34" fmla="*/ 160 w 298"/>
                <a:gd name="T35" fmla="*/ 278 h 299"/>
                <a:gd name="T36" fmla="*/ 181 w 298"/>
                <a:gd name="T37" fmla="*/ 214 h 299"/>
                <a:gd name="T38" fmla="*/ 138 w 298"/>
                <a:gd name="T39" fmla="*/ 214 h 299"/>
                <a:gd name="T40" fmla="*/ 117 w 298"/>
                <a:gd name="T41" fmla="*/ 278 h 299"/>
                <a:gd name="T42" fmla="*/ 138 w 298"/>
                <a:gd name="T43" fmla="*/ 214 h 299"/>
                <a:gd name="T44" fmla="*/ 213 w 298"/>
                <a:gd name="T45" fmla="*/ 86 h 299"/>
                <a:gd name="T46" fmla="*/ 202 w 298"/>
                <a:gd name="T47" fmla="*/ 22 h 299"/>
                <a:gd name="T48" fmla="*/ 96 w 298"/>
                <a:gd name="T49" fmla="*/ 75 h 299"/>
                <a:gd name="T50" fmla="*/ 32 w 298"/>
                <a:gd name="T51" fmla="*/ 86 h 299"/>
                <a:gd name="T52" fmla="*/ 96 w 298"/>
                <a:gd name="T53" fmla="*/ 278 h 299"/>
                <a:gd name="T54" fmla="*/ 106 w 298"/>
                <a:gd name="T55" fmla="*/ 192 h 299"/>
                <a:gd name="T56" fmla="*/ 202 w 298"/>
                <a:gd name="T57" fmla="*/ 203 h 299"/>
                <a:gd name="T58" fmla="*/ 266 w 298"/>
                <a:gd name="T59" fmla="*/ 278 h 299"/>
                <a:gd name="T60" fmla="*/ 64 w 298"/>
                <a:gd name="T61" fmla="*/ 107 h 299"/>
                <a:gd name="T62" fmla="*/ 64 w 298"/>
                <a:gd name="T63" fmla="*/ 128 h 299"/>
                <a:gd name="T64" fmla="*/ 64 w 298"/>
                <a:gd name="T65" fmla="*/ 107 h 299"/>
                <a:gd name="T66" fmla="*/ 53 w 298"/>
                <a:gd name="T67" fmla="*/ 160 h 299"/>
                <a:gd name="T68" fmla="*/ 74 w 298"/>
                <a:gd name="T69" fmla="*/ 160 h 299"/>
                <a:gd name="T70" fmla="*/ 106 w 298"/>
                <a:gd name="T71" fmla="*/ 150 h 299"/>
                <a:gd name="T72" fmla="*/ 106 w 298"/>
                <a:gd name="T73" fmla="*/ 171 h 299"/>
                <a:gd name="T74" fmla="*/ 106 w 298"/>
                <a:gd name="T75" fmla="*/ 150 h 299"/>
                <a:gd name="T76" fmla="*/ 96 w 298"/>
                <a:gd name="T77" fmla="*/ 118 h 299"/>
                <a:gd name="T78" fmla="*/ 117 w 298"/>
                <a:gd name="T79" fmla="*/ 118 h 299"/>
                <a:gd name="T80" fmla="*/ 149 w 298"/>
                <a:gd name="T81" fmla="*/ 150 h 299"/>
                <a:gd name="T82" fmla="*/ 149 w 298"/>
                <a:gd name="T83" fmla="*/ 171 h 299"/>
                <a:gd name="T84" fmla="*/ 149 w 298"/>
                <a:gd name="T85" fmla="*/ 150 h 299"/>
                <a:gd name="T86" fmla="*/ 181 w 298"/>
                <a:gd name="T87" fmla="*/ 160 h 299"/>
                <a:gd name="T88" fmla="*/ 202 w 298"/>
                <a:gd name="T89" fmla="*/ 160 h 299"/>
                <a:gd name="T90" fmla="*/ 192 w 298"/>
                <a:gd name="T91" fmla="*/ 107 h 299"/>
                <a:gd name="T92" fmla="*/ 192 w 298"/>
                <a:gd name="T93" fmla="*/ 128 h 299"/>
                <a:gd name="T94" fmla="*/ 192 w 298"/>
                <a:gd name="T95" fmla="*/ 107 h 299"/>
                <a:gd name="T96" fmla="*/ 53 w 298"/>
                <a:gd name="T97" fmla="*/ 203 h 299"/>
                <a:gd name="T98" fmla="*/ 74 w 298"/>
                <a:gd name="T99" fmla="*/ 203 h 299"/>
                <a:gd name="T100" fmla="*/ 64 w 298"/>
                <a:gd name="T101" fmla="*/ 235 h 299"/>
                <a:gd name="T102" fmla="*/ 64 w 298"/>
                <a:gd name="T103" fmla="*/ 256 h 299"/>
                <a:gd name="T104" fmla="*/ 64 w 298"/>
                <a:gd name="T105" fmla="*/ 235 h 299"/>
                <a:gd name="T106" fmla="*/ 245 w 298"/>
                <a:gd name="T107" fmla="*/ 118 h 299"/>
                <a:gd name="T108" fmla="*/ 224 w 298"/>
                <a:gd name="T109" fmla="*/ 118 h 299"/>
                <a:gd name="T110" fmla="*/ 234 w 298"/>
                <a:gd name="T111" fmla="*/ 171 h 299"/>
                <a:gd name="T112" fmla="*/ 234 w 298"/>
                <a:gd name="T113" fmla="*/ 150 h 299"/>
                <a:gd name="T114" fmla="*/ 234 w 298"/>
                <a:gd name="T115" fmla="*/ 171 h 299"/>
                <a:gd name="T116" fmla="*/ 245 w 298"/>
                <a:gd name="T117" fmla="*/ 203 h 299"/>
                <a:gd name="T118" fmla="*/ 224 w 298"/>
                <a:gd name="T119" fmla="*/ 203 h 299"/>
                <a:gd name="T120" fmla="*/ 234 w 298"/>
                <a:gd name="T121" fmla="*/ 256 h 299"/>
                <a:gd name="T122" fmla="*/ 234 w 298"/>
                <a:gd name="T123" fmla="*/ 235 h 299"/>
                <a:gd name="T124" fmla="*/ 234 w 298"/>
                <a:gd name="T125" fmla="*/ 25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8" h="299">
                  <a:moveTo>
                    <a:pt x="181" y="75"/>
                  </a:moveTo>
                  <a:cubicBezTo>
                    <a:pt x="181" y="81"/>
                    <a:pt x="176" y="86"/>
                    <a:pt x="170" y="86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102"/>
                    <a:pt x="155" y="107"/>
                    <a:pt x="149" y="107"/>
                  </a:cubicBezTo>
                  <a:cubicBezTo>
                    <a:pt x="143" y="107"/>
                    <a:pt x="138" y="102"/>
                    <a:pt x="138" y="9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2" y="86"/>
                    <a:pt x="117" y="81"/>
                    <a:pt x="117" y="75"/>
                  </a:cubicBezTo>
                  <a:cubicBezTo>
                    <a:pt x="117" y="69"/>
                    <a:pt x="122" y="64"/>
                    <a:pt x="12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48"/>
                    <a:pt x="143" y="43"/>
                    <a:pt x="149" y="43"/>
                  </a:cubicBezTo>
                  <a:cubicBezTo>
                    <a:pt x="155" y="43"/>
                    <a:pt x="160" y="48"/>
                    <a:pt x="160" y="5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6" y="64"/>
                    <a:pt x="181" y="69"/>
                    <a:pt x="181" y="75"/>
                  </a:cubicBezTo>
                  <a:close/>
                  <a:moveTo>
                    <a:pt x="298" y="75"/>
                  </a:moveTo>
                  <a:cubicBezTo>
                    <a:pt x="298" y="81"/>
                    <a:pt x="294" y="86"/>
                    <a:pt x="288" y="86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94"/>
                    <a:pt x="283" y="299"/>
                    <a:pt x="277" y="299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15" y="299"/>
                    <a:pt x="10" y="294"/>
                    <a:pt x="10" y="2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1"/>
                    <a:pt x="0" y="75"/>
                  </a:cubicBezTo>
                  <a:cubicBezTo>
                    <a:pt x="0" y="69"/>
                    <a:pt x="4" y="64"/>
                    <a:pt x="1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5"/>
                    <a:pt x="79" y="0"/>
                    <a:pt x="85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4" y="5"/>
                    <a:pt x="224" y="11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94" y="64"/>
                    <a:pt x="298" y="69"/>
                    <a:pt x="298" y="75"/>
                  </a:cubicBezTo>
                  <a:close/>
                  <a:moveTo>
                    <a:pt x="160" y="214"/>
                  </a:moveTo>
                  <a:cubicBezTo>
                    <a:pt x="160" y="278"/>
                    <a:pt x="160" y="278"/>
                    <a:pt x="160" y="278"/>
                  </a:cubicBezTo>
                  <a:cubicBezTo>
                    <a:pt x="181" y="278"/>
                    <a:pt x="181" y="278"/>
                    <a:pt x="181" y="278"/>
                  </a:cubicBezTo>
                  <a:cubicBezTo>
                    <a:pt x="181" y="214"/>
                    <a:pt x="181" y="214"/>
                    <a:pt x="181" y="214"/>
                  </a:cubicBezTo>
                  <a:lnTo>
                    <a:pt x="160" y="214"/>
                  </a:lnTo>
                  <a:close/>
                  <a:moveTo>
                    <a:pt x="138" y="214"/>
                  </a:moveTo>
                  <a:cubicBezTo>
                    <a:pt x="117" y="214"/>
                    <a:pt x="117" y="214"/>
                    <a:pt x="117" y="214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38" y="278"/>
                    <a:pt x="138" y="278"/>
                    <a:pt x="138" y="278"/>
                  </a:cubicBezTo>
                  <a:lnTo>
                    <a:pt x="138" y="214"/>
                  </a:lnTo>
                  <a:close/>
                  <a:moveTo>
                    <a:pt x="266" y="86"/>
                  </a:moveTo>
                  <a:cubicBezTo>
                    <a:pt x="213" y="86"/>
                    <a:pt x="213" y="86"/>
                    <a:pt x="213" y="86"/>
                  </a:cubicBezTo>
                  <a:cubicBezTo>
                    <a:pt x="207" y="86"/>
                    <a:pt x="202" y="81"/>
                    <a:pt x="202" y="75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81"/>
                    <a:pt x="91" y="86"/>
                    <a:pt x="85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197"/>
                    <a:pt x="100" y="192"/>
                    <a:pt x="10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8" y="192"/>
                    <a:pt x="202" y="197"/>
                    <a:pt x="202" y="203"/>
                  </a:cubicBezTo>
                  <a:cubicBezTo>
                    <a:pt x="202" y="278"/>
                    <a:pt x="202" y="278"/>
                    <a:pt x="202" y="278"/>
                  </a:cubicBezTo>
                  <a:cubicBezTo>
                    <a:pt x="266" y="278"/>
                    <a:pt x="266" y="278"/>
                    <a:pt x="266" y="278"/>
                  </a:cubicBezTo>
                  <a:lnTo>
                    <a:pt x="266" y="86"/>
                  </a:lnTo>
                  <a:close/>
                  <a:moveTo>
                    <a:pt x="64" y="107"/>
                  </a:moveTo>
                  <a:cubicBezTo>
                    <a:pt x="58" y="107"/>
                    <a:pt x="53" y="112"/>
                    <a:pt x="53" y="118"/>
                  </a:cubicBezTo>
                  <a:cubicBezTo>
                    <a:pt x="53" y="124"/>
                    <a:pt x="58" y="128"/>
                    <a:pt x="64" y="128"/>
                  </a:cubicBezTo>
                  <a:cubicBezTo>
                    <a:pt x="70" y="128"/>
                    <a:pt x="74" y="124"/>
                    <a:pt x="74" y="118"/>
                  </a:cubicBezTo>
                  <a:cubicBezTo>
                    <a:pt x="74" y="112"/>
                    <a:pt x="70" y="107"/>
                    <a:pt x="64" y="107"/>
                  </a:cubicBezTo>
                  <a:close/>
                  <a:moveTo>
                    <a:pt x="64" y="150"/>
                  </a:moveTo>
                  <a:cubicBezTo>
                    <a:pt x="58" y="150"/>
                    <a:pt x="53" y="154"/>
                    <a:pt x="53" y="160"/>
                  </a:cubicBezTo>
                  <a:cubicBezTo>
                    <a:pt x="53" y="166"/>
                    <a:pt x="58" y="171"/>
                    <a:pt x="64" y="171"/>
                  </a:cubicBezTo>
                  <a:cubicBezTo>
                    <a:pt x="70" y="171"/>
                    <a:pt x="74" y="166"/>
                    <a:pt x="74" y="160"/>
                  </a:cubicBezTo>
                  <a:cubicBezTo>
                    <a:pt x="74" y="154"/>
                    <a:pt x="70" y="150"/>
                    <a:pt x="64" y="150"/>
                  </a:cubicBezTo>
                  <a:close/>
                  <a:moveTo>
                    <a:pt x="106" y="150"/>
                  </a:moveTo>
                  <a:cubicBezTo>
                    <a:pt x="100" y="150"/>
                    <a:pt x="96" y="154"/>
                    <a:pt x="96" y="160"/>
                  </a:cubicBezTo>
                  <a:cubicBezTo>
                    <a:pt x="96" y="166"/>
                    <a:pt x="100" y="171"/>
                    <a:pt x="106" y="171"/>
                  </a:cubicBezTo>
                  <a:cubicBezTo>
                    <a:pt x="112" y="171"/>
                    <a:pt x="117" y="166"/>
                    <a:pt x="117" y="160"/>
                  </a:cubicBezTo>
                  <a:cubicBezTo>
                    <a:pt x="117" y="154"/>
                    <a:pt x="112" y="150"/>
                    <a:pt x="106" y="150"/>
                  </a:cubicBezTo>
                  <a:close/>
                  <a:moveTo>
                    <a:pt x="106" y="107"/>
                  </a:moveTo>
                  <a:cubicBezTo>
                    <a:pt x="100" y="107"/>
                    <a:pt x="96" y="112"/>
                    <a:pt x="96" y="118"/>
                  </a:cubicBezTo>
                  <a:cubicBezTo>
                    <a:pt x="96" y="124"/>
                    <a:pt x="100" y="128"/>
                    <a:pt x="106" y="128"/>
                  </a:cubicBezTo>
                  <a:cubicBezTo>
                    <a:pt x="112" y="128"/>
                    <a:pt x="117" y="124"/>
                    <a:pt x="117" y="118"/>
                  </a:cubicBezTo>
                  <a:cubicBezTo>
                    <a:pt x="117" y="112"/>
                    <a:pt x="112" y="107"/>
                    <a:pt x="106" y="107"/>
                  </a:cubicBezTo>
                  <a:close/>
                  <a:moveTo>
                    <a:pt x="149" y="150"/>
                  </a:moveTo>
                  <a:cubicBezTo>
                    <a:pt x="143" y="150"/>
                    <a:pt x="138" y="154"/>
                    <a:pt x="138" y="160"/>
                  </a:cubicBezTo>
                  <a:cubicBezTo>
                    <a:pt x="138" y="166"/>
                    <a:pt x="143" y="171"/>
                    <a:pt x="149" y="171"/>
                  </a:cubicBezTo>
                  <a:cubicBezTo>
                    <a:pt x="155" y="171"/>
                    <a:pt x="160" y="166"/>
                    <a:pt x="160" y="160"/>
                  </a:cubicBezTo>
                  <a:cubicBezTo>
                    <a:pt x="160" y="154"/>
                    <a:pt x="155" y="150"/>
                    <a:pt x="149" y="150"/>
                  </a:cubicBezTo>
                  <a:close/>
                  <a:moveTo>
                    <a:pt x="192" y="150"/>
                  </a:moveTo>
                  <a:cubicBezTo>
                    <a:pt x="186" y="150"/>
                    <a:pt x="181" y="154"/>
                    <a:pt x="181" y="160"/>
                  </a:cubicBezTo>
                  <a:cubicBezTo>
                    <a:pt x="181" y="166"/>
                    <a:pt x="186" y="171"/>
                    <a:pt x="192" y="171"/>
                  </a:cubicBezTo>
                  <a:cubicBezTo>
                    <a:pt x="198" y="171"/>
                    <a:pt x="202" y="166"/>
                    <a:pt x="202" y="160"/>
                  </a:cubicBezTo>
                  <a:cubicBezTo>
                    <a:pt x="202" y="154"/>
                    <a:pt x="198" y="150"/>
                    <a:pt x="192" y="150"/>
                  </a:cubicBezTo>
                  <a:close/>
                  <a:moveTo>
                    <a:pt x="192" y="107"/>
                  </a:moveTo>
                  <a:cubicBezTo>
                    <a:pt x="186" y="107"/>
                    <a:pt x="181" y="112"/>
                    <a:pt x="181" y="118"/>
                  </a:cubicBezTo>
                  <a:cubicBezTo>
                    <a:pt x="181" y="124"/>
                    <a:pt x="186" y="128"/>
                    <a:pt x="192" y="128"/>
                  </a:cubicBezTo>
                  <a:cubicBezTo>
                    <a:pt x="198" y="128"/>
                    <a:pt x="202" y="124"/>
                    <a:pt x="202" y="118"/>
                  </a:cubicBezTo>
                  <a:cubicBezTo>
                    <a:pt x="202" y="112"/>
                    <a:pt x="198" y="107"/>
                    <a:pt x="192" y="107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97"/>
                    <a:pt x="53" y="203"/>
                  </a:cubicBezTo>
                  <a:cubicBezTo>
                    <a:pt x="53" y="209"/>
                    <a:pt x="58" y="214"/>
                    <a:pt x="64" y="214"/>
                  </a:cubicBezTo>
                  <a:cubicBezTo>
                    <a:pt x="70" y="214"/>
                    <a:pt x="74" y="209"/>
                    <a:pt x="74" y="203"/>
                  </a:cubicBezTo>
                  <a:cubicBezTo>
                    <a:pt x="74" y="197"/>
                    <a:pt x="70" y="192"/>
                    <a:pt x="64" y="192"/>
                  </a:cubicBezTo>
                  <a:close/>
                  <a:moveTo>
                    <a:pt x="64" y="235"/>
                  </a:moveTo>
                  <a:cubicBezTo>
                    <a:pt x="58" y="235"/>
                    <a:pt x="53" y="240"/>
                    <a:pt x="53" y="246"/>
                  </a:cubicBezTo>
                  <a:cubicBezTo>
                    <a:pt x="53" y="252"/>
                    <a:pt x="58" y="256"/>
                    <a:pt x="64" y="256"/>
                  </a:cubicBezTo>
                  <a:cubicBezTo>
                    <a:pt x="70" y="256"/>
                    <a:pt x="74" y="252"/>
                    <a:pt x="74" y="246"/>
                  </a:cubicBezTo>
                  <a:cubicBezTo>
                    <a:pt x="74" y="240"/>
                    <a:pt x="70" y="235"/>
                    <a:pt x="64" y="235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24"/>
                    <a:pt x="245" y="118"/>
                  </a:cubicBezTo>
                  <a:cubicBezTo>
                    <a:pt x="245" y="112"/>
                    <a:pt x="240" y="107"/>
                    <a:pt x="234" y="107"/>
                  </a:cubicBezTo>
                  <a:cubicBezTo>
                    <a:pt x="228" y="107"/>
                    <a:pt x="224" y="112"/>
                    <a:pt x="224" y="118"/>
                  </a:cubicBezTo>
                  <a:cubicBezTo>
                    <a:pt x="224" y="124"/>
                    <a:pt x="228" y="128"/>
                    <a:pt x="234" y="128"/>
                  </a:cubicBezTo>
                  <a:close/>
                  <a:moveTo>
                    <a:pt x="234" y="171"/>
                  </a:moveTo>
                  <a:cubicBezTo>
                    <a:pt x="240" y="171"/>
                    <a:pt x="245" y="166"/>
                    <a:pt x="245" y="160"/>
                  </a:cubicBezTo>
                  <a:cubicBezTo>
                    <a:pt x="245" y="154"/>
                    <a:pt x="240" y="150"/>
                    <a:pt x="234" y="150"/>
                  </a:cubicBezTo>
                  <a:cubicBezTo>
                    <a:pt x="228" y="150"/>
                    <a:pt x="224" y="154"/>
                    <a:pt x="224" y="160"/>
                  </a:cubicBezTo>
                  <a:cubicBezTo>
                    <a:pt x="224" y="166"/>
                    <a:pt x="228" y="171"/>
                    <a:pt x="234" y="171"/>
                  </a:cubicBezTo>
                  <a:close/>
                  <a:moveTo>
                    <a:pt x="234" y="214"/>
                  </a:moveTo>
                  <a:cubicBezTo>
                    <a:pt x="240" y="214"/>
                    <a:pt x="245" y="209"/>
                    <a:pt x="245" y="203"/>
                  </a:cubicBezTo>
                  <a:cubicBezTo>
                    <a:pt x="245" y="197"/>
                    <a:pt x="240" y="192"/>
                    <a:pt x="234" y="192"/>
                  </a:cubicBezTo>
                  <a:cubicBezTo>
                    <a:pt x="228" y="192"/>
                    <a:pt x="224" y="197"/>
                    <a:pt x="224" y="203"/>
                  </a:cubicBezTo>
                  <a:cubicBezTo>
                    <a:pt x="224" y="209"/>
                    <a:pt x="228" y="214"/>
                    <a:pt x="234" y="214"/>
                  </a:cubicBezTo>
                  <a:close/>
                  <a:moveTo>
                    <a:pt x="234" y="256"/>
                  </a:moveTo>
                  <a:cubicBezTo>
                    <a:pt x="240" y="256"/>
                    <a:pt x="245" y="252"/>
                    <a:pt x="245" y="246"/>
                  </a:cubicBezTo>
                  <a:cubicBezTo>
                    <a:pt x="245" y="240"/>
                    <a:pt x="240" y="235"/>
                    <a:pt x="234" y="235"/>
                  </a:cubicBezTo>
                  <a:cubicBezTo>
                    <a:pt x="228" y="235"/>
                    <a:pt x="224" y="240"/>
                    <a:pt x="224" y="246"/>
                  </a:cubicBezTo>
                  <a:cubicBezTo>
                    <a:pt x="224" y="252"/>
                    <a:pt x="228" y="256"/>
                    <a:pt x="234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>
                <a:defRPr/>
              </a:pPr>
              <a:endParaRPr lang="en-GB" sz="21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5" name="Group 841">
            <a:extLst>
              <a:ext uri="{FF2B5EF4-FFF2-40B4-BE49-F238E27FC236}">
                <a16:creationId xmlns:a16="http://schemas.microsoft.com/office/drawing/2014/main" id="{4F9E9D72-741B-437C-9FA6-F578B94BB5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81823" y="1610611"/>
            <a:ext cx="640080" cy="640080"/>
            <a:chOff x="4235" y="3197"/>
            <a:chExt cx="340" cy="340"/>
          </a:xfrm>
          <a:solidFill>
            <a:schemeClr val="accent4">
              <a:lumMod val="75000"/>
            </a:schemeClr>
          </a:solidFill>
        </p:grpSpPr>
        <p:sp>
          <p:nvSpPr>
            <p:cNvPr id="26" name="Freeform 842">
              <a:extLst>
                <a:ext uri="{FF2B5EF4-FFF2-40B4-BE49-F238E27FC236}">
                  <a16:creationId xmlns:a16="http://schemas.microsoft.com/office/drawing/2014/main" id="{646EE937-65BE-455A-A6A4-98C9B0313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" y="3261"/>
              <a:ext cx="212" cy="212"/>
            </a:xfrm>
            <a:custGeom>
              <a:avLst/>
              <a:gdLst>
                <a:gd name="T0" fmla="*/ 213 w 320"/>
                <a:gd name="T1" fmla="*/ 320 h 320"/>
                <a:gd name="T2" fmla="*/ 106 w 320"/>
                <a:gd name="T3" fmla="*/ 320 h 320"/>
                <a:gd name="T4" fmla="*/ 96 w 320"/>
                <a:gd name="T5" fmla="*/ 309 h 320"/>
                <a:gd name="T6" fmla="*/ 96 w 320"/>
                <a:gd name="T7" fmla="*/ 224 h 320"/>
                <a:gd name="T8" fmla="*/ 10 w 320"/>
                <a:gd name="T9" fmla="*/ 224 h 320"/>
                <a:gd name="T10" fmla="*/ 0 w 320"/>
                <a:gd name="T11" fmla="*/ 213 h 320"/>
                <a:gd name="T12" fmla="*/ 0 w 320"/>
                <a:gd name="T13" fmla="*/ 106 h 320"/>
                <a:gd name="T14" fmla="*/ 10 w 320"/>
                <a:gd name="T15" fmla="*/ 96 h 320"/>
                <a:gd name="T16" fmla="*/ 96 w 320"/>
                <a:gd name="T17" fmla="*/ 96 h 320"/>
                <a:gd name="T18" fmla="*/ 96 w 320"/>
                <a:gd name="T19" fmla="*/ 10 h 320"/>
                <a:gd name="T20" fmla="*/ 106 w 320"/>
                <a:gd name="T21" fmla="*/ 0 h 320"/>
                <a:gd name="T22" fmla="*/ 213 w 320"/>
                <a:gd name="T23" fmla="*/ 0 h 320"/>
                <a:gd name="T24" fmla="*/ 224 w 320"/>
                <a:gd name="T25" fmla="*/ 10 h 320"/>
                <a:gd name="T26" fmla="*/ 224 w 320"/>
                <a:gd name="T27" fmla="*/ 96 h 320"/>
                <a:gd name="T28" fmla="*/ 309 w 320"/>
                <a:gd name="T29" fmla="*/ 96 h 320"/>
                <a:gd name="T30" fmla="*/ 320 w 320"/>
                <a:gd name="T31" fmla="*/ 106 h 320"/>
                <a:gd name="T32" fmla="*/ 320 w 320"/>
                <a:gd name="T33" fmla="*/ 213 h 320"/>
                <a:gd name="T34" fmla="*/ 309 w 320"/>
                <a:gd name="T35" fmla="*/ 224 h 320"/>
                <a:gd name="T36" fmla="*/ 224 w 320"/>
                <a:gd name="T37" fmla="*/ 224 h 320"/>
                <a:gd name="T38" fmla="*/ 224 w 320"/>
                <a:gd name="T39" fmla="*/ 309 h 320"/>
                <a:gd name="T40" fmla="*/ 213 w 320"/>
                <a:gd name="T41" fmla="*/ 320 h 320"/>
                <a:gd name="T42" fmla="*/ 117 w 320"/>
                <a:gd name="T43" fmla="*/ 298 h 320"/>
                <a:gd name="T44" fmla="*/ 202 w 320"/>
                <a:gd name="T45" fmla="*/ 298 h 320"/>
                <a:gd name="T46" fmla="*/ 202 w 320"/>
                <a:gd name="T47" fmla="*/ 213 h 320"/>
                <a:gd name="T48" fmla="*/ 213 w 320"/>
                <a:gd name="T49" fmla="*/ 202 h 320"/>
                <a:gd name="T50" fmla="*/ 298 w 320"/>
                <a:gd name="T51" fmla="*/ 202 h 320"/>
                <a:gd name="T52" fmla="*/ 298 w 320"/>
                <a:gd name="T53" fmla="*/ 117 h 320"/>
                <a:gd name="T54" fmla="*/ 213 w 320"/>
                <a:gd name="T55" fmla="*/ 117 h 320"/>
                <a:gd name="T56" fmla="*/ 202 w 320"/>
                <a:gd name="T57" fmla="*/ 106 h 320"/>
                <a:gd name="T58" fmla="*/ 202 w 320"/>
                <a:gd name="T59" fmla="*/ 21 h 320"/>
                <a:gd name="T60" fmla="*/ 117 w 320"/>
                <a:gd name="T61" fmla="*/ 21 h 320"/>
                <a:gd name="T62" fmla="*/ 117 w 320"/>
                <a:gd name="T63" fmla="*/ 106 h 320"/>
                <a:gd name="T64" fmla="*/ 106 w 320"/>
                <a:gd name="T65" fmla="*/ 117 h 320"/>
                <a:gd name="T66" fmla="*/ 21 w 320"/>
                <a:gd name="T67" fmla="*/ 117 h 320"/>
                <a:gd name="T68" fmla="*/ 21 w 320"/>
                <a:gd name="T69" fmla="*/ 202 h 320"/>
                <a:gd name="T70" fmla="*/ 106 w 320"/>
                <a:gd name="T71" fmla="*/ 202 h 320"/>
                <a:gd name="T72" fmla="*/ 117 w 320"/>
                <a:gd name="T73" fmla="*/ 213 h 320"/>
                <a:gd name="T74" fmla="*/ 117 w 320"/>
                <a:gd name="T75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20">
                  <a:moveTo>
                    <a:pt x="213" y="320"/>
                  </a:moveTo>
                  <a:cubicBezTo>
                    <a:pt x="106" y="320"/>
                    <a:pt x="106" y="320"/>
                    <a:pt x="106" y="320"/>
                  </a:cubicBezTo>
                  <a:cubicBezTo>
                    <a:pt x="100" y="320"/>
                    <a:pt x="96" y="315"/>
                    <a:pt x="96" y="309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4" y="224"/>
                    <a:pt x="0" y="219"/>
                    <a:pt x="0" y="21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0"/>
                    <a:pt x="4" y="96"/>
                    <a:pt x="1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4"/>
                    <a:pt x="100" y="0"/>
                    <a:pt x="106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4" y="4"/>
                    <a:pt x="224" y="10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0"/>
                    <a:pt x="320" y="106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9"/>
                    <a:pt x="315" y="224"/>
                    <a:pt x="309" y="224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24" y="309"/>
                    <a:pt x="224" y="309"/>
                    <a:pt x="224" y="309"/>
                  </a:cubicBezTo>
                  <a:cubicBezTo>
                    <a:pt x="224" y="315"/>
                    <a:pt x="219" y="320"/>
                    <a:pt x="213" y="320"/>
                  </a:cubicBezTo>
                  <a:close/>
                  <a:moveTo>
                    <a:pt x="117" y="298"/>
                  </a:moveTo>
                  <a:cubicBezTo>
                    <a:pt x="202" y="298"/>
                    <a:pt x="202" y="298"/>
                    <a:pt x="202" y="298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2" y="207"/>
                    <a:pt x="207" y="202"/>
                    <a:pt x="213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07" y="117"/>
                    <a:pt x="202" y="112"/>
                    <a:pt x="202" y="106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12"/>
                    <a:pt x="112" y="117"/>
                    <a:pt x="10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106" y="202"/>
                    <a:pt x="106" y="202"/>
                    <a:pt x="106" y="202"/>
                  </a:cubicBezTo>
                  <a:cubicBezTo>
                    <a:pt x="112" y="202"/>
                    <a:pt x="117" y="207"/>
                    <a:pt x="117" y="213"/>
                  </a:cubicBezTo>
                  <a:lnTo>
                    <a:pt x="117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843">
              <a:extLst>
                <a:ext uri="{FF2B5EF4-FFF2-40B4-BE49-F238E27FC236}">
                  <a16:creationId xmlns:a16="http://schemas.microsoft.com/office/drawing/2014/main" id="{9B357FD4-3FE0-40B6-916C-72318D0D6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" y="319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roup 822">
            <a:extLst>
              <a:ext uri="{FF2B5EF4-FFF2-40B4-BE49-F238E27FC236}">
                <a16:creationId xmlns:a16="http://schemas.microsoft.com/office/drawing/2014/main" id="{9839BA49-7079-4B16-9DE3-E8F3193685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94710" y="1610611"/>
            <a:ext cx="640080" cy="640080"/>
            <a:chOff x="2732" y="3195"/>
            <a:chExt cx="340" cy="340"/>
          </a:xfrm>
          <a:solidFill>
            <a:schemeClr val="accent2">
              <a:lumMod val="75000"/>
            </a:schemeClr>
          </a:solidFill>
        </p:grpSpPr>
        <p:sp>
          <p:nvSpPr>
            <p:cNvPr id="29" name="Freeform 823">
              <a:extLst>
                <a:ext uri="{FF2B5EF4-FFF2-40B4-BE49-F238E27FC236}">
                  <a16:creationId xmlns:a16="http://schemas.microsoft.com/office/drawing/2014/main" id="{CF3D2F77-BFE8-488E-B11E-9A11DF4FC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" y="319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defTabSz="685766">
                <a:defRPr/>
              </a:pPr>
              <a:endParaRPr lang="en-GB" sz="21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824">
              <a:extLst>
                <a:ext uri="{FF2B5EF4-FFF2-40B4-BE49-F238E27FC236}">
                  <a16:creationId xmlns:a16="http://schemas.microsoft.com/office/drawing/2014/main" id="{4DE88ABF-E6A4-47FD-8DAE-B06E0DC9E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" y="3280"/>
              <a:ext cx="227" cy="163"/>
            </a:xfrm>
            <a:custGeom>
              <a:avLst/>
              <a:gdLst>
                <a:gd name="T0" fmla="*/ 256 w 342"/>
                <a:gd name="T1" fmla="*/ 96 h 245"/>
                <a:gd name="T2" fmla="*/ 246 w 342"/>
                <a:gd name="T3" fmla="*/ 32 h 245"/>
                <a:gd name="T4" fmla="*/ 203 w 342"/>
                <a:gd name="T5" fmla="*/ 0 h 245"/>
                <a:gd name="T6" fmla="*/ 32 w 342"/>
                <a:gd name="T7" fmla="*/ 32 h 245"/>
                <a:gd name="T8" fmla="*/ 22 w 342"/>
                <a:gd name="T9" fmla="*/ 74 h 245"/>
                <a:gd name="T10" fmla="*/ 0 w 342"/>
                <a:gd name="T11" fmla="*/ 85 h 245"/>
                <a:gd name="T12" fmla="*/ 22 w 342"/>
                <a:gd name="T13" fmla="*/ 96 h 245"/>
                <a:gd name="T14" fmla="*/ 11 w 342"/>
                <a:gd name="T15" fmla="*/ 117 h 245"/>
                <a:gd name="T16" fmla="*/ 11 w 342"/>
                <a:gd name="T17" fmla="*/ 138 h 245"/>
                <a:gd name="T18" fmla="*/ 22 w 342"/>
                <a:gd name="T19" fmla="*/ 213 h 245"/>
                <a:gd name="T20" fmla="*/ 56 w 342"/>
                <a:gd name="T21" fmla="*/ 224 h 245"/>
                <a:gd name="T22" fmla="*/ 116 w 342"/>
                <a:gd name="T23" fmla="*/ 224 h 245"/>
                <a:gd name="T24" fmla="*/ 267 w 342"/>
                <a:gd name="T25" fmla="*/ 245 h 245"/>
                <a:gd name="T26" fmla="*/ 331 w 342"/>
                <a:gd name="T27" fmla="*/ 224 h 245"/>
                <a:gd name="T28" fmla="*/ 342 w 342"/>
                <a:gd name="T29" fmla="*/ 128 h 245"/>
                <a:gd name="T30" fmla="*/ 203 w 342"/>
                <a:gd name="T31" fmla="*/ 21 h 245"/>
                <a:gd name="T32" fmla="*/ 192 w 342"/>
                <a:gd name="T33" fmla="*/ 32 h 245"/>
                <a:gd name="T34" fmla="*/ 43 w 342"/>
                <a:gd name="T35" fmla="*/ 96 h 245"/>
                <a:gd name="T36" fmla="*/ 64 w 342"/>
                <a:gd name="T37" fmla="*/ 117 h 245"/>
                <a:gd name="T38" fmla="*/ 43 w 342"/>
                <a:gd name="T39" fmla="*/ 96 h 245"/>
                <a:gd name="T40" fmla="*/ 107 w 342"/>
                <a:gd name="T41" fmla="*/ 117 h 245"/>
                <a:gd name="T42" fmla="*/ 86 w 342"/>
                <a:gd name="T43" fmla="*/ 96 h 245"/>
                <a:gd name="T44" fmla="*/ 150 w 342"/>
                <a:gd name="T45" fmla="*/ 96 h 245"/>
                <a:gd name="T46" fmla="*/ 128 w 342"/>
                <a:gd name="T47" fmla="*/ 117 h 245"/>
                <a:gd name="T48" fmla="*/ 150 w 342"/>
                <a:gd name="T49" fmla="*/ 96 h 245"/>
                <a:gd name="T50" fmla="*/ 192 w 342"/>
                <a:gd name="T51" fmla="*/ 117 h 245"/>
                <a:gd name="T52" fmla="*/ 171 w 342"/>
                <a:gd name="T53" fmla="*/ 96 h 245"/>
                <a:gd name="T54" fmla="*/ 43 w 342"/>
                <a:gd name="T55" fmla="*/ 138 h 245"/>
                <a:gd name="T56" fmla="*/ 224 w 342"/>
                <a:gd name="T57" fmla="*/ 128 h 245"/>
                <a:gd name="T58" fmla="*/ 214 w 342"/>
                <a:gd name="T59" fmla="*/ 96 h 245"/>
                <a:gd name="T60" fmla="*/ 214 w 342"/>
                <a:gd name="T61" fmla="*/ 74 h 245"/>
                <a:gd name="T62" fmla="*/ 43 w 342"/>
                <a:gd name="T63" fmla="*/ 53 h 245"/>
                <a:gd name="T64" fmla="*/ 235 w 342"/>
                <a:gd name="T65" fmla="*/ 202 h 245"/>
                <a:gd name="T66" fmla="*/ 86 w 342"/>
                <a:gd name="T67" fmla="*/ 181 h 245"/>
                <a:gd name="T68" fmla="*/ 43 w 342"/>
                <a:gd name="T69" fmla="*/ 202 h 245"/>
                <a:gd name="T70" fmla="*/ 86 w 342"/>
                <a:gd name="T71" fmla="*/ 224 h 245"/>
                <a:gd name="T72" fmla="*/ 86 w 342"/>
                <a:gd name="T73" fmla="*/ 202 h 245"/>
                <a:gd name="T74" fmla="*/ 86 w 342"/>
                <a:gd name="T75" fmla="*/ 224 h 245"/>
                <a:gd name="T76" fmla="*/ 256 w 342"/>
                <a:gd name="T77" fmla="*/ 213 h 245"/>
                <a:gd name="T78" fmla="*/ 278 w 342"/>
                <a:gd name="T79" fmla="*/ 213 h 245"/>
                <a:gd name="T80" fmla="*/ 320 w 342"/>
                <a:gd name="T81" fmla="*/ 202 h 245"/>
                <a:gd name="T82" fmla="*/ 267 w 342"/>
                <a:gd name="T83" fmla="*/ 181 h 245"/>
                <a:gd name="T84" fmla="*/ 256 w 342"/>
                <a:gd name="T85" fmla="*/ 117 h 245"/>
                <a:gd name="T86" fmla="*/ 320 w 342"/>
                <a:gd name="T87" fmla="*/ 12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2" h="245">
                  <a:moveTo>
                    <a:pt x="310" y="96"/>
                  </a:moveTo>
                  <a:cubicBezTo>
                    <a:pt x="256" y="96"/>
                    <a:pt x="256" y="96"/>
                    <a:pt x="256" y="96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6" y="36"/>
                    <a:pt x="252" y="32"/>
                    <a:pt x="246" y="32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35" y="14"/>
                    <a:pt x="221" y="0"/>
                    <a:pt x="203" y="0"/>
                  </a:cubicBezTo>
                  <a:cubicBezTo>
                    <a:pt x="185" y="0"/>
                    <a:pt x="171" y="14"/>
                    <a:pt x="17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2"/>
                    <a:pt x="22" y="36"/>
                    <a:pt x="22" y="4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5" y="74"/>
                    <a:pt x="0" y="79"/>
                    <a:pt x="0" y="85"/>
                  </a:cubicBezTo>
                  <a:cubicBezTo>
                    <a:pt x="0" y="91"/>
                    <a:pt x="5" y="96"/>
                    <a:pt x="1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22"/>
                    <a:pt x="0" y="128"/>
                  </a:cubicBezTo>
                  <a:cubicBezTo>
                    <a:pt x="0" y="134"/>
                    <a:pt x="5" y="138"/>
                    <a:pt x="11" y="138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22" y="219"/>
                    <a:pt x="26" y="224"/>
                    <a:pt x="32" y="224"/>
                  </a:cubicBezTo>
                  <a:cubicBezTo>
                    <a:pt x="56" y="224"/>
                    <a:pt x="56" y="224"/>
                    <a:pt x="56" y="224"/>
                  </a:cubicBezTo>
                  <a:cubicBezTo>
                    <a:pt x="60" y="236"/>
                    <a:pt x="72" y="245"/>
                    <a:pt x="86" y="245"/>
                  </a:cubicBezTo>
                  <a:cubicBezTo>
                    <a:pt x="100" y="245"/>
                    <a:pt x="111" y="236"/>
                    <a:pt x="116" y="224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41" y="236"/>
                    <a:pt x="253" y="245"/>
                    <a:pt x="267" y="245"/>
                  </a:cubicBezTo>
                  <a:cubicBezTo>
                    <a:pt x="281" y="245"/>
                    <a:pt x="293" y="236"/>
                    <a:pt x="297" y="224"/>
                  </a:cubicBezTo>
                  <a:cubicBezTo>
                    <a:pt x="331" y="224"/>
                    <a:pt x="331" y="224"/>
                    <a:pt x="331" y="224"/>
                  </a:cubicBezTo>
                  <a:cubicBezTo>
                    <a:pt x="337" y="224"/>
                    <a:pt x="342" y="219"/>
                    <a:pt x="342" y="213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110"/>
                    <a:pt x="327" y="96"/>
                    <a:pt x="310" y="96"/>
                  </a:cubicBezTo>
                  <a:close/>
                  <a:moveTo>
                    <a:pt x="203" y="21"/>
                  </a:moveTo>
                  <a:cubicBezTo>
                    <a:pt x="209" y="21"/>
                    <a:pt x="214" y="26"/>
                    <a:pt x="214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26"/>
                    <a:pt x="197" y="21"/>
                    <a:pt x="203" y="21"/>
                  </a:cubicBezTo>
                  <a:close/>
                  <a:moveTo>
                    <a:pt x="43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43" y="117"/>
                    <a:pt x="43" y="117"/>
                    <a:pt x="43" y="117"/>
                  </a:cubicBezTo>
                  <a:lnTo>
                    <a:pt x="43" y="96"/>
                  </a:lnTo>
                  <a:close/>
                  <a:moveTo>
                    <a:pt x="107" y="96"/>
                  </a:moveTo>
                  <a:cubicBezTo>
                    <a:pt x="107" y="117"/>
                    <a:pt x="107" y="117"/>
                    <a:pt x="10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96"/>
                    <a:pt x="86" y="96"/>
                    <a:pt x="86" y="96"/>
                  </a:cubicBezTo>
                  <a:lnTo>
                    <a:pt x="107" y="96"/>
                  </a:lnTo>
                  <a:close/>
                  <a:moveTo>
                    <a:pt x="150" y="96"/>
                  </a:moveTo>
                  <a:cubicBezTo>
                    <a:pt x="150" y="117"/>
                    <a:pt x="150" y="117"/>
                    <a:pt x="150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96"/>
                    <a:pt x="128" y="96"/>
                    <a:pt x="128" y="96"/>
                  </a:cubicBezTo>
                  <a:lnTo>
                    <a:pt x="150" y="96"/>
                  </a:lnTo>
                  <a:close/>
                  <a:moveTo>
                    <a:pt x="192" y="96"/>
                  </a:moveTo>
                  <a:cubicBezTo>
                    <a:pt x="192" y="117"/>
                    <a:pt x="192" y="117"/>
                    <a:pt x="192" y="117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1" y="96"/>
                    <a:pt x="171" y="96"/>
                    <a:pt x="171" y="96"/>
                  </a:cubicBezTo>
                  <a:lnTo>
                    <a:pt x="192" y="96"/>
                  </a:lnTo>
                  <a:close/>
                  <a:moveTo>
                    <a:pt x="43" y="138"/>
                  </a:moveTo>
                  <a:cubicBezTo>
                    <a:pt x="214" y="138"/>
                    <a:pt x="214" y="138"/>
                    <a:pt x="214" y="138"/>
                  </a:cubicBezTo>
                  <a:cubicBezTo>
                    <a:pt x="220" y="138"/>
                    <a:pt x="224" y="134"/>
                    <a:pt x="224" y="128"/>
                  </a:cubicBezTo>
                  <a:cubicBezTo>
                    <a:pt x="224" y="122"/>
                    <a:pt x="219" y="117"/>
                    <a:pt x="214" y="117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9" y="96"/>
                    <a:pt x="224" y="91"/>
                    <a:pt x="224" y="85"/>
                  </a:cubicBezTo>
                  <a:cubicBezTo>
                    <a:pt x="224" y="79"/>
                    <a:pt x="220" y="74"/>
                    <a:pt x="214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235" y="53"/>
                    <a:pt x="235" y="53"/>
                    <a:pt x="235" y="53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1" y="190"/>
                    <a:pt x="100" y="181"/>
                    <a:pt x="86" y="181"/>
                  </a:cubicBezTo>
                  <a:cubicBezTo>
                    <a:pt x="72" y="181"/>
                    <a:pt x="60" y="190"/>
                    <a:pt x="56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38"/>
                  </a:lnTo>
                  <a:close/>
                  <a:moveTo>
                    <a:pt x="86" y="224"/>
                  </a:moveTo>
                  <a:cubicBezTo>
                    <a:pt x="80" y="224"/>
                    <a:pt x="75" y="219"/>
                    <a:pt x="75" y="213"/>
                  </a:cubicBezTo>
                  <a:cubicBezTo>
                    <a:pt x="75" y="207"/>
                    <a:pt x="80" y="202"/>
                    <a:pt x="86" y="202"/>
                  </a:cubicBezTo>
                  <a:cubicBezTo>
                    <a:pt x="92" y="202"/>
                    <a:pt x="96" y="207"/>
                    <a:pt x="96" y="213"/>
                  </a:cubicBezTo>
                  <a:cubicBezTo>
                    <a:pt x="96" y="219"/>
                    <a:pt x="92" y="224"/>
                    <a:pt x="86" y="224"/>
                  </a:cubicBezTo>
                  <a:close/>
                  <a:moveTo>
                    <a:pt x="267" y="224"/>
                  </a:moveTo>
                  <a:cubicBezTo>
                    <a:pt x="261" y="224"/>
                    <a:pt x="256" y="219"/>
                    <a:pt x="256" y="213"/>
                  </a:cubicBezTo>
                  <a:cubicBezTo>
                    <a:pt x="256" y="207"/>
                    <a:pt x="261" y="202"/>
                    <a:pt x="267" y="202"/>
                  </a:cubicBezTo>
                  <a:cubicBezTo>
                    <a:pt x="273" y="202"/>
                    <a:pt x="278" y="207"/>
                    <a:pt x="278" y="213"/>
                  </a:cubicBezTo>
                  <a:cubicBezTo>
                    <a:pt x="278" y="219"/>
                    <a:pt x="273" y="224"/>
                    <a:pt x="267" y="224"/>
                  </a:cubicBezTo>
                  <a:close/>
                  <a:moveTo>
                    <a:pt x="320" y="202"/>
                  </a:moveTo>
                  <a:cubicBezTo>
                    <a:pt x="297" y="202"/>
                    <a:pt x="297" y="202"/>
                    <a:pt x="297" y="202"/>
                  </a:cubicBezTo>
                  <a:cubicBezTo>
                    <a:pt x="293" y="190"/>
                    <a:pt x="281" y="181"/>
                    <a:pt x="267" y="181"/>
                  </a:cubicBezTo>
                  <a:cubicBezTo>
                    <a:pt x="263" y="181"/>
                    <a:pt x="260" y="182"/>
                    <a:pt x="256" y="183"/>
                  </a:cubicBezTo>
                  <a:cubicBezTo>
                    <a:pt x="256" y="117"/>
                    <a:pt x="256" y="117"/>
                    <a:pt x="256" y="117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316" y="117"/>
                    <a:pt x="320" y="122"/>
                    <a:pt x="320" y="128"/>
                  </a:cubicBezTo>
                  <a:lnTo>
                    <a:pt x="32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defTabSz="685766">
                <a:defRPr/>
              </a:pPr>
              <a:endParaRPr lang="en-GB" sz="21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1" name="Group 365">
            <a:extLst>
              <a:ext uri="{FF2B5EF4-FFF2-40B4-BE49-F238E27FC236}">
                <a16:creationId xmlns:a16="http://schemas.microsoft.com/office/drawing/2014/main" id="{24BB59E3-03BE-4F03-9E6C-49AAE3827A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54107" y="1610611"/>
            <a:ext cx="640083" cy="640080"/>
            <a:chOff x="1913" y="1186"/>
            <a:chExt cx="341" cy="341"/>
          </a:xfrm>
          <a:solidFill>
            <a:schemeClr val="accent5">
              <a:lumMod val="50000"/>
            </a:schemeClr>
          </a:solidFill>
        </p:grpSpPr>
        <p:sp>
          <p:nvSpPr>
            <p:cNvPr id="32" name="Freeform 366">
              <a:extLst>
                <a:ext uri="{FF2B5EF4-FFF2-40B4-BE49-F238E27FC236}">
                  <a16:creationId xmlns:a16="http://schemas.microsoft.com/office/drawing/2014/main" id="{A1A35FB6-53CF-479B-A6B3-EC80BA976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" y="1250"/>
              <a:ext cx="209" cy="206"/>
            </a:xfrm>
            <a:custGeom>
              <a:avLst/>
              <a:gdLst>
                <a:gd name="T0" fmla="*/ 114 w 314"/>
                <a:gd name="T1" fmla="*/ 309 h 309"/>
                <a:gd name="T2" fmla="*/ 103 w 314"/>
                <a:gd name="T3" fmla="*/ 247 h 309"/>
                <a:gd name="T4" fmla="*/ 44 w 314"/>
                <a:gd name="T5" fmla="*/ 269 h 309"/>
                <a:gd name="T6" fmla="*/ 0 w 314"/>
                <a:gd name="T7" fmla="*/ 187 h 309"/>
                <a:gd name="T8" fmla="*/ 50 w 314"/>
                <a:gd name="T9" fmla="*/ 154 h 309"/>
                <a:gd name="T10" fmla="*/ 0 w 314"/>
                <a:gd name="T11" fmla="*/ 122 h 309"/>
                <a:gd name="T12" fmla="*/ 44 w 314"/>
                <a:gd name="T13" fmla="*/ 40 h 309"/>
                <a:gd name="T14" fmla="*/ 103 w 314"/>
                <a:gd name="T15" fmla="*/ 62 h 309"/>
                <a:gd name="T16" fmla="*/ 114 w 314"/>
                <a:gd name="T17" fmla="*/ 0 h 309"/>
                <a:gd name="T18" fmla="*/ 210 w 314"/>
                <a:gd name="T19" fmla="*/ 10 h 309"/>
                <a:gd name="T20" fmla="*/ 255 w 314"/>
                <a:gd name="T21" fmla="*/ 36 h 309"/>
                <a:gd name="T22" fmla="*/ 312 w 314"/>
                <a:gd name="T23" fmla="*/ 114 h 309"/>
                <a:gd name="T24" fmla="*/ 308 w 314"/>
                <a:gd name="T25" fmla="*/ 129 h 309"/>
                <a:gd name="T26" fmla="*/ 308 w 314"/>
                <a:gd name="T27" fmla="*/ 180 h 309"/>
                <a:gd name="T28" fmla="*/ 312 w 314"/>
                <a:gd name="T29" fmla="*/ 195 h 309"/>
                <a:gd name="T30" fmla="*/ 255 w 314"/>
                <a:gd name="T31" fmla="*/ 273 h 309"/>
                <a:gd name="T32" fmla="*/ 210 w 314"/>
                <a:gd name="T33" fmla="*/ 298 h 309"/>
                <a:gd name="T34" fmla="*/ 125 w 314"/>
                <a:gd name="T35" fmla="*/ 288 h 309"/>
                <a:gd name="T36" fmla="*/ 189 w 314"/>
                <a:gd name="T37" fmla="*/ 228 h 309"/>
                <a:gd name="T38" fmla="*/ 205 w 314"/>
                <a:gd name="T39" fmla="*/ 219 h 309"/>
                <a:gd name="T40" fmla="*/ 288 w 314"/>
                <a:gd name="T41" fmla="*/ 193 h 309"/>
                <a:gd name="T42" fmla="*/ 231 w 314"/>
                <a:gd name="T43" fmla="*/ 154 h 309"/>
                <a:gd name="T44" fmla="*/ 288 w 314"/>
                <a:gd name="T45" fmla="*/ 115 h 309"/>
                <a:gd name="T46" fmla="*/ 205 w 314"/>
                <a:gd name="T47" fmla="*/ 90 h 309"/>
                <a:gd name="T48" fmla="*/ 189 w 314"/>
                <a:gd name="T49" fmla="*/ 80 h 309"/>
                <a:gd name="T50" fmla="*/ 125 w 314"/>
                <a:gd name="T51" fmla="*/ 21 h 309"/>
                <a:gd name="T52" fmla="*/ 119 w 314"/>
                <a:gd name="T53" fmla="*/ 90 h 309"/>
                <a:gd name="T54" fmla="*/ 57 w 314"/>
                <a:gd name="T55" fmla="*/ 60 h 309"/>
                <a:gd name="T56" fmla="*/ 77 w 314"/>
                <a:gd name="T57" fmla="*/ 145 h 309"/>
                <a:gd name="T58" fmla="*/ 77 w 314"/>
                <a:gd name="T59" fmla="*/ 164 h 309"/>
                <a:gd name="T60" fmla="*/ 57 w 314"/>
                <a:gd name="T61" fmla="*/ 249 h 309"/>
                <a:gd name="T62" fmla="*/ 119 w 314"/>
                <a:gd name="T63" fmla="*/ 219 h 309"/>
                <a:gd name="T64" fmla="*/ 125 w 314"/>
                <a:gd name="T65" fmla="*/ 28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309">
                  <a:moveTo>
                    <a:pt x="199" y="309"/>
                  </a:moveTo>
                  <a:cubicBezTo>
                    <a:pt x="114" y="309"/>
                    <a:pt x="114" y="309"/>
                    <a:pt x="114" y="309"/>
                  </a:cubicBezTo>
                  <a:cubicBezTo>
                    <a:pt x="108" y="309"/>
                    <a:pt x="103" y="304"/>
                    <a:pt x="103" y="298"/>
                  </a:cubicBezTo>
                  <a:cubicBezTo>
                    <a:pt x="103" y="247"/>
                    <a:pt x="103" y="247"/>
                    <a:pt x="103" y="247"/>
                  </a:cubicBezTo>
                  <a:cubicBezTo>
                    <a:pt x="59" y="273"/>
                    <a:pt x="59" y="273"/>
                    <a:pt x="59" y="273"/>
                  </a:cubicBezTo>
                  <a:cubicBezTo>
                    <a:pt x="54" y="275"/>
                    <a:pt x="47" y="274"/>
                    <a:pt x="44" y="26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192"/>
                    <a:pt x="0" y="189"/>
                    <a:pt x="0" y="187"/>
                  </a:cubicBezTo>
                  <a:cubicBezTo>
                    <a:pt x="1" y="184"/>
                    <a:pt x="3" y="182"/>
                    <a:pt x="5" y="180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3" y="127"/>
                    <a:pt x="1" y="125"/>
                    <a:pt x="0" y="122"/>
                  </a:cubicBezTo>
                  <a:cubicBezTo>
                    <a:pt x="0" y="119"/>
                    <a:pt x="0" y="116"/>
                    <a:pt x="1" y="11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7" y="35"/>
                    <a:pt x="54" y="33"/>
                    <a:pt x="59" y="36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4"/>
                    <a:pt x="108" y="0"/>
                    <a:pt x="114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5" y="0"/>
                    <a:pt x="210" y="4"/>
                    <a:pt x="210" y="1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55" y="36"/>
                    <a:pt x="255" y="36"/>
                    <a:pt x="255" y="36"/>
                  </a:cubicBezTo>
                  <a:cubicBezTo>
                    <a:pt x="260" y="33"/>
                    <a:pt x="266" y="35"/>
                    <a:pt x="269" y="40"/>
                  </a:cubicBezTo>
                  <a:cubicBezTo>
                    <a:pt x="312" y="114"/>
                    <a:pt x="312" y="114"/>
                    <a:pt x="312" y="114"/>
                  </a:cubicBezTo>
                  <a:cubicBezTo>
                    <a:pt x="313" y="116"/>
                    <a:pt x="314" y="119"/>
                    <a:pt x="313" y="122"/>
                  </a:cubicBezTo>
                  <a:cubicBezTo>
                    <a:pt x="312" y="125"/>
                    <a:pt x="310" y="127"/>
                    <a:pt x="308" y="129"/>
                  </a:cubicBezTo>
                  <a:cubicBezTo>
                    <a:pt x="263" y="154"/>
                    <a:pt x="263" y="154"/>
                    <a:pt x="263" y="154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10" y="182"/>
                    <a:pt x="312" y="184"/>
                    <a:pt x="313" y="187"/>
                  </a:cubicBezTo>
                  <a:cubicBezTo>
                    <a:pt x="314" y="189"/>
                    <a:pt x="313" y="192"/>
                    <a:pt x="312" y="195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6" y="274"/>
                    <a:pt x="260" y="275"/>
                    <a:pt x="255" y="273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0" y="298"/>
                    <a:pt x="210" y="298"/>
                    <a:pt x="210" y="298"/>
                  </a:cubicBezTo>
                  <a:cubicBezTo>
                    <a:pt x="210" y="304"/>
                    <a:pt x="205" y="309"/>
                    <a:pt x="199" y="309"/>
                  </a:cubicBezTo>
                  <a:close/>
                  <a:moveTo>
                    <a:pt x="125" y="288"/>
                  </a:moveTo>
                  <a:cubicBezTo>
                    <a:pt x="189" y="288"/>
                    <a:pt x="189" y="288"/>
                    <a:pt x="189" y="288"/>
                  </a:cubicBezTo>
                  <a:cubicBezTo>
                    <a:pt x="189" y="228"/>
                    <a:pt x="189" y="228"/>
                    <a:pt x="189" y="228"/>
                  </a:cubicBezTo>
                  <a:cubicBezTo>
                    <a:pt x="189" y="224"/>
                    <a:pt x="191" y="221"/>
                    <a:pt x="194" y="219"/>
                  </a:cubicBezTo>
                  <a:cubicBezTo>
                    <a:pt x="197" y="217"/>
                    <a:pt x="201" y="217"/>
                    <a:pt x="205" y="219"/>
                  </a:cubicBezTo>
                  <a:cubicBezTo>
                    <a:pt x="256" y="249"/>
                    <a:pt x="256" y="249"/>
                    <a:pt x="256" y="249"/>
                  </a:cubicBezTo>
                  <a:cubicBezTo>
                    <a:pt x="288" y="193"/>
                    <a:pt x="288" y="193"/>
                    <a:pt x="288" y="193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3" y="162"/>
                    <a:pt x="231" y="158"/>
                    <a:pt x="231" y="154"/>
                  </a:cubicBezTo>
                  <a:cubicBezTo>
                    <a:pt x="231" y="151"/>
                    <a:pt x="233" y="147"/>
                    <a:pt x="237" y="145"/>
                  </a:cubicBezTo>
                  <a:cubicBezTo>
                    <a:pt x="288" y="115"/>
                    <a:pt x="288" y="115"/>
                    <a:pt x="288" y="115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05" y="90"/>
                    <a:pt x="205" y="90"/>
                    <a:pt x="205" y="90"/>
                  </a:cubicBezTo>
                  <a:cubicBezTo>
                    <a:pt x="201" y="92"/>
                    <a:pt x="197" y="92"/>
                    <a:pt x="194" y="90"/>
                  </a:cubicBezTo>
                  <a:cubicBezTo>
                    <a:pt x="191" y="88"/>
                    <a:pt x="189" y="84"/>
                    <a:pt x="189" y="80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4"/>
                    <a:pt x="123" y="88"/>
                    <a:pt x="119" y="90"/>
                  </a:cubicBezTo>
                  <a:cubicBezTo>
                    <a:pt x="116" y="92"/>
                    <a:pt x="112" y="92"/>
                    <a:pt x="109" y="9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80" y="147"/>
                    <a:pt x="82" y="151"/>
                    <a:pt x="82" y="154"/>
                  </a:cubicBezTo>
                  <a:cubicBezTo>
                    <a:pt x="82" y="158"/>
                    <a:pt x="80" y="162"/>
                    <a:pt x="77" y="16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109" y="219"/>
                    <a:pt x="109" y="219"/>
                    <a:pt x="109" y="219"/>
                  </a:cubicBezTo>
                  <a:cubicBezTo>
                    <a:pt x="112" y="217"/>
                    <a:pt x="116" y="217"/>
                    <a:pt x="119" y="219"/>
                  </a:cubicBezTo>
                  <a:cubicBezTo>
                    <a:pt x="123" y="221"/>
                    <a:pt x="125" y="224"/>
                    <a:pt x="125" y="228"/>
                  </a:cubicBezTo>
                  <a:lnTo>
                    <a:pt x="125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>
                <a:defRPr/>
              </a:pPr>
              <a:endParaRPr lang="en-GB" sz="21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367">
              <a:extLst>
                <a:ext uri="{FF2B5EF4-FFF2-40B4-BE49-F238E27FC236}">
                  <a16:creationId xmlns:a16="http://schemas.microsoft.com/office/drawing/2014/main" id="{2C9C5ABF-10EF-4E78-B6A0-DC5F6564D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3" y="1186"/>
              <a:ext cx="341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>
                <a:defRPr/>
              </a:pPr>
              <a:endParaRPr lang="en-GB" sz="2100" dirty="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C8DC90C-B980-4B85-B61D-DBC181D06B72}"/>
              </a:ext>
            </a:extLst>
          </p:cNvPr>
          <p:cNvCxnSpPr>
            <a:cxnSpLocks/>
          </p:cNvCxnSpPr>
          <p:nvPr/>
        </p:nvCxnSpPr>
        <p:spPr>
          <a:xfrm flipV="1">
            <a:off x="6314142" y="2260127"/>
            <a:ext cx="2560320" cy="6748"/>
          </a:xfrm>
          <a:prstGeom prst="line">
            <a:avLst/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C0F2BC6-48F0-4F35-A2AB-536F4263004C}"/>
              </a:ext>
            </a:extLst>
          </p:cNvPr>
          <p:cNvCxnSpPr>
            <a:cxnSpLocks/>
          </p:cNvCxnSpPr>
          <p:nvPr/>
        </p:nvCxnSpPr>
        <p:spPr>
          <a:xfrm>
            <a:off x="320936" y="2260525"/>
            <a:ext cx="2560320" cy="6350"/>
          </a:xfrm>
          <a:prstGeom prst="line">
            <a:avLst/>
          </a:prstGeom>
          <a:noFill/>
          <a:ln w="5715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6634AB9-381F-4569-AC1D-8B46D0658221}"/>
              </a:ext>
            </a:extLst>
          </p:cNvPr>
          <p:cNvCxnSpPr>
            <a:cxnSpLocks/>
          </p:cNvCxnSpPr>
          <p:nvPr/>
        </p:nvCxnSpPr>
        <p:spPr>
          <a:xfrm flipV="1">
            <a:off x="9310744" y="2254828"/>
            <a:ext cx="2560320" cy="12047"/>
          </a:xfrm>
          <a:prstGeom prst="line">
            <a:avLst/>
          </a:prstGeom>
          <a:noFill/>
          <a:ln w="57150" cap="flat" cmpd="sng" algn="ctr">
            <a:solidFill>
              <a:srgbClr val="5482E1">
                <a:lumMod val="75000"/>
              </a:srgbClr>
            </a:solidFill>
            <a:prstDash val="soli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62E94B5-7BC3-416A-B0A6-FE7EFB8C859E}"/>
              </a:ext>
            </a:extLst>
          </p:cNvPr>
          <p:cNvCxnSpPr>
            <a:cxnSpLocks/>
          </p:cNvCxnSpPr>
          <p:nvPr/>
        </p:nvCxnSpPr>
        <p:spPr>
          <a:xfrm flipV="1">
            <a:off x="3317539" y="2262121"/>
            <a:ext cx="2560320" cy="4754"/>
          </a:xfrm>
          <a:prstGeom prst="line">
            <a:avLst/>
          </a:prstGeom>
          <a:noFill/>
          <a:ln w="5715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6CA433DF-6C82-45BB-ABCB-E1E6C37FA88A}"/>
              </a:ext>
            </a:extLst>
          </p:cNvPr>
          <p:cNvSpPr/>
          <p:nvPr/>
        </p:nvSpPr>
        <p:spPr>
          <a:xfrm>
            <a:off x="6951968" y="1620544"/>
            <a:ext cx="1453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t>Public Safety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681FB7-CBFD-49DD-BFD8-6119B4E26C47}"/>
              </a:ext>
            </a:extLst>
          </p:cNvPr>
          <p:cNvSpPr/>
          <p:nvPr/>
        </p:nvSpPr>
        <p:spPr>
          <a:xfrm>
            <a:off x="847611" y="1620544"/>
            <a:ext cx="169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25000"/>
                  </a:schemeClr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t>Healthcare Delivery</a:t>
            </a:r>
            <a:endParaRPr lang="en-US" b="1" dirty="0">
              <a:solidFill>
                <a:schemeClr val="accent6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32293AC-7148-4F04-A5BE-DBC7AA34F63C}"/>
              </a:ext>
            </a:extLst>
          </p:cNvPr>
          <p:cNvSpPr/>
          <p:nvPr/>
        </p:nvSpPr>
        <p:spPr>
          <a:xfrm>
            <a:off x="9841010" y="1620544"/>
            <a:ext cx="168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ACCF3">
                    <a:lumMod val="50000"/>
                  </a:srgbClr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t>Emergency Management</a:t>
            </a:r>
            <a:endParaRPr lang="en-US" b="1" dirty="0">
              <a:solidFill>
                <a:srgbClr val="BACCF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C72FA55-3858-4982-8DB0-4783E0D10A38}"/>
              </a:ext>
            </a:extLst>
          </p:cNvPr>
          <p:cNvSpPr/>
          <p:nvPr/>
        </p:nvSpPr>
        <p:spPr>
          <a:xfrm>
            <a:off x="4021055" y="1620544"/>
            <a:ext cx="1453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t>Public Health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94EFA-D891-49ED-97F2-67C0F7C1D235}"/>
              </a:ext>
            </a:extLst>
          </p:cNvPr>
          <p:cNvSpPr/>
          <p:nvPr/>
        </p:nvSpPr>
        <p:spPr>
          <a:xfrm>
            <a:off x="320936" y="2364059"/>
            <a:ext cx="2560320" cy="1938992"/>
          </a:xfrm>
          <a:prstGeom prst="rect">
            <a:avLst/>
          </a:prstGeom>
          <a:noFill/>
          <a:ln w="28575">
            <a:solidFill>
              <a:schemeClr val="accent6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B14E0-C962-4513-8768-B3636FD58115}"/>
              </a:ext>
            </a:extLst>
          </p:cNvPr>
          <p:cNvSpPr txBox="1"/>
          <p:nvPr/>
        </p:nvSpPr>
        <p:spPr>
          <a:xfrm>
            <a:off x="351610" y="2364059"/>
            <a:ext cx="2508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EMS agencies provide emergency medical care to patients on the scene of a call, during transport to the hospital, as well as during transfers from hospitals and other healthcare facilities.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9BDB9F-B6A5-499A-B75C-51A767899744}"/>
              </a:ext>
            </a:extLst>
          </p:cNvPr>
          <p:cNvSpPr/>
          <p:nvPr/>
        </p:nvSpPr>
        <p:spPr>
          <a:xfrm>
            <a:off x="3354592" y="2364059"/>
            <a:ext cx="2527267" cy="422419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D3A8C5-8DBF-4529-AC41-3FFF42633B3E}"/>
              </a:ext>
            </a:extLst>
          </p:cNvPr>
          <p:cNvSpPr txBox="1"/>
          <p:nvPr/>
        </p:nvSpPr>
        <p:spPr>
          <a:xfrm>
            <a:off x="3353632" y="2364059"/>
            <a:ext cx="25084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EMS agencies support local public health systems through the provision of preventative care through community paramedic programs, point-of-care testing, and the delivery of vaccinations.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EMS systems are especially critical in rural areas that often have limited access to other healthcare resources.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911 can refer non-emergency callers to public health resources.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292C6B-E56E-4977-8961-9BA0442BB489}"/>
              </a:ext>
            </a:extLst>
          </p:cNvPr>
          <p:cNvSpPr/>
          <p:nvPr/>
        </p:nvSpPr>
        <p:spPr>
          <a:xfrm>
            <a:off x="6306258" y="2364059"/>
            <a:ext cx="2560320" cy="1477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7AA44A-D35B-4FF0-9CDC-60007B8C5DA9}"/>
              </a:ext>
            </a:extLst>
          </p:cNvPr>
          <p:cNvSpPr txBox="1"/>
          <p:nvPr/>
        </p:nvSpPr>
        <p:spPr>
          <a:xfrm>
            <a:off x="6314142" y="2364059"/>
            <a:ext cx="251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EMS agencies are an integral part of public safety, responding to the full range of all-hazards 911 emergencies alongside police and fire agencies.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F176C5-A3B8-4783-BAF4-63E01EC862A6}"/>
              </a:ext>
            </a:extLst>
          </p:cNvPr>
          <p:cNvSpPr/>
          <p:nvPr/>
        </p:nvSpPr>
        <p:spPr>
          <a:xfrm>
            <a:off x="9310744" y="2364059"/>
            <a:ext cx="2527267" cy="401648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2ECBC4-4A2F-47E5-B954-711F9F0FFBCA}"/>
              </a:ext>
            </a:extLst>
          </p:cNvPr>
          <p:cNvSpPr txBox="1"/>
          <p:nvPr/>
        </p:nvSpPr>
        <p:spPr>
          <a:xfrm>
            <a:off x="9350780" y="2364059"/>
            <a:ext cx="24872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EMS agencies provide crucial support to emergency management by serving as a backstop for other healthcare providers and stepping up to provide care in nursing homes and hospitals when they are overwhelmed.</a:t>
            </a:r>
          </a:p>
          <a:p>
            <a:endParaRPr lang="en-US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EMS and 911 centers can also preserve healthcare system capacity by triaging patients, treating them on the scene, and referring them to non-acute resources. </a:t>
            </a:r>
          </a:p>
        </p:txBody>
      </p:sp>
    </p:spTree>
    <p:extLst>
      <p:ext uri="{BB962C8B-B14F-4D97-AF65-F5344CB8AC3E}">
        <p14:creationId xmlns:p14="http://schemas.microsoft.com/office/powerpoint/2010/main" val="70328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B4D41-0ECC-4184-A525-33054530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7" b="8722"/>
          <a:stretch/>
        </p:blipFill>
        <p:spPr>
          <a:xfrm>
            <a:off x="3121236" y="735349"/>
            <a:ext cx="8741436" cy="5661601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393336C-FE44-4B4E-83D5-A3E265C4EE00}"/>
              </a:ext>
            </a:extLst>
          </p:cNvPr>
          <p:cNvSpPr txBox="1">
            <a:spLocks/>
          </p:cNvSpPr>
          <p:nvPr/>
        </p:nvSpPr>
        <p:spPr>
          <a:xfrm>
            <a:off x="2258924" y="190704"/>
            <a:ext cx="8219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2020 Assessment Total Number of EMS Agencies by State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595A05-820E-499B-821F-7301FD9141E2}"/>
              </a:ext>
            </a:extLst>
          </p:cNvPr>
          <p:cNvSpPr txBox="1">
            <a:spLocks/>
          </p:cNvSpPr>
          <p:nvPr/>
        </p:nvSpPr>
        <p:spPr>
          <a:xfrm>
            <a:off x="0" y="6231665"/>
            <a:ext cx="7997549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</a:rPr>
              <a:t>Source: National Association of State EMS Officials (NASEMSO) National EMS Assessment, April 2020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CF3211-EE09-457B-958C-1552A3C5788E}"/>
              </a:ext>
            </a:extLst>
          </p:cNvPr>
          <p:cNvSpPr>
            <a:spLocks noChangeAspect="1"/>
          </p:cNvSpPr>
          <p:nvPr/>
        </p:nvSpPr>
        <p:spPr>
          <a:xfrm>
            <a:off x="1625497" y="2456665"/>
            <a:ext cx="315901" cy="338328"/>
          </a:xfrm>
          <a:prstGeom prst="rect">
            <a:avLst/>
          </a:prstGeom>
          <a:solidFill>
            <a:srgbClr val="E7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B61AA-142D-49F9-AAE8-E12E80C8B809}"/>
              </a:ext>
            </a:extLst>
          </p:cNvPr>
          <p:cNvSpPr txBox="1"/>
          <p:nvPr/>
        </p:nvSpPr>
        <p:spPr>
          <a:xfrm>
            <a:off x="2093701" y="2459448"/>
            <a:ext cx="2314937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5-21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45AEC-B792-470C-8942-6B01993D346D}"/>
              </a:ext>
            </a:extLst>
          </p:cNvPr>
          <p:cNvSpPr/>
          <p:nvPr/>
        </p:nvSpPr>
        <p:spPr>
          <a:xfrm>
            <a:off x="1625497" y="2870633"/>
            <a:ext cx="320040" cy="338328"/>
          </a:xfrm>
          <a:prstGeom prst="rect">
            <a:avLst/>
          </a:prstGeom>
          <a:solidFill>
            <a:srgbClr val="CCE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1E1C3-FE96-4D83-B463-5ABF8B1321F3}"/>
              </a:ext>
            </a:extLst>
          </p:cNvPr>
          <p:cNvSpPr txBox="1"/>
          <p:nvPr/>
        </p:nvSpPr>
        <p:spPr>
          <a:xfrm>
            <a:off x="2061767" y="2870633"/>
            <a:ext cx="231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64-132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B34C16-E5C3-454B-BD51-8EC0926CC32A}"/>
              </a:ext>
            </a:extLst>
          </p:cNvPr>
          <p:cNvSpPr/>
          <p:nvPr/>
        </p:nvSpPr>
        <p:spPr>
          <a:xfrm>
            <a:off x="1625497" y="3284375"/>
            <a:ext cx="320040" cy="338328"/>
          </a:xfrm>
          <a:prstGeom prst="rect">
            <a:avLst/>
          </a:prstGeom>
          <a:solidFill>
            <a:srgbClr val="9CD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BEEFD-1B1C-4373-AFA5-4C38E8E8E5B2}"/>
              </a:ext>
            </a:extLst>
          </p:cNvPr>
          <p:cNvSpPr txBox="1"/>
          <p:nvPr/>
        </p:nvSpPr>
        <p:spPr>
          <a:xfrm>
            <a:off x="2061767" y="3284375"/>
            <a:ext cx="231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155-285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EB0809-9F5E-4756-B11F-B7C361372556}"/>
              </a:ext>
            </a:extLst>
          </p:cNvPr>
          <p:cNvSpPr/>
          <p:nvPr/>
        </p:nvSpPr>
        <p:spPr>
          <a:xfrm>
            <a:off x="1625497" y="3694567"/>
            <a:ext cx="338328" cy="338328"/>
          </a:xfrm>
          <a:prstGeom prst="rect">
            <a:avLst/>
          </a:prstGeom>
          <a:solidFill>
            <a:srgbClr val="6DC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63B67-D0B0-44DB-9B91-51FC45F588D5}"/>
              </a:ext>
            </a:extLst>
          </p:cNvPr>
          <p:cNvSpPr txBox="1"/>
          <p:nvPr/>
        </p:nvSpPr>
        <p:spPr>
          <a:xfrm>
            <a:off x="2061767" y="3694567"/>
            <a:ext cx="231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300-500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86B6F3-E51F-49FA-A60F-7E7B4D8AF8C1}"/>
              </a:ext>
            </a:extLst>
          </p:cNvPr>
          <p:cNvSpPr/>
          <p:nvPr/>
        </p:nvSpPr>
        <p:spPr>
          <a:xfrm>
            <a:off x="1625497" y="4112537"/>
            <a:ext cx="338328" cy="338328"/>
          </a:xfrm>
          <a:prstGeom prst="rect">
            <a:avLst/>
          </a:prstGeom>
          <a:solidFill>
            <a:srgbClr val="209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CEA582-71EE-4192-A1C9-FADC93798715}"/>
              </a:ext>
            </a:extLst>
          </p:cNvPr>
          <p:cNvSpPr txBox="1"/>
          <p:nvPr/>
        </p:nvSpPr>
        <p:spPr>
          <a:xfrm>
            <a:off x="2061767" y="4112537"/>
            <a:ext cx="231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550-925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AE0C91-FD9F-4FBD-960E-8E11E1E57CC9}"/>
              </a:ext>
            </a:extLst>
          </p:cNvPr>
          <p:cNvSpPr/>
          <p:nvPr/>
        </p:nvSpPr>
        <p:spPr>
          <a:xfrm>
            <a:off x="1625497" y="4522279"/>
            <a:ext cx="320040" cy="338328"/>
          </a:xfrm>
          <a:prstGeom prst="rect">
            <a:avLst/>
          </a:prstGeom>
          <a:solidFill>
            <a:srgbClr val="116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F9E1D-B0BD-49FE-87C5-03747CD9B48A}"/>
              </a:ext>
            </a:extLst>
          </p:cNvPr>
          <p:cNvSpPr txBox="1"/>
          <p:nvPr/>
        </p:nvSpPr>
        <p:spPr>
          <a:xfrm>
            <a:off x="2061767" y="4522279"/>
            <a:ext cx="231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1,195-2,025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696DA5-3BA3-4242-ADC0-05832BBF6A39}"/>
              </a:ext>
            </a:extLst>
          </p:cNvPr>
          <p:cNvSpPr/>
          <p:nvPr/>
        </p:nvSpPr>
        <p:spPr>
          <a:xfrm>
            <a:off x="1625497" y="4940249"/>
            <a:ext cx="320040" cy="338328"/>
          </a:xfrm>
          <a:prstGeom prst="rect">
            <a:avLst/>
          </a:prstGeom>
          <a:solidFill>
            <a:srgbClr val="B7B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1CABD8-426A-4821-9EE3-9A1DE3018E1B}"/>
              </a:ext>
            </a:extLst>
          </p:cNvPr>
          <p:cNvSpPr txBox="1"/>
          <p:nvPr/>
        </p:nvSpPr>
        <p:spPr>
          <a:xfrm>
            <a:off x="2061767" y="4940249"/>
            <a:ext cx="231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8A10B-6EA3-4E5E-B55F-5D32EA0B5500}"/>
              </a:ext>
            </a:extLst>
          </p:cNvPr>
          <p:cNvSpPr txBox="1"/>
          <p:nvPr/>
        </p:nvSpPr>
        <p:spPr>
          <a:xfrm>
            <a:off x="1625497" y="2032058"/>
            <a:ext cx="172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91298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8393336C-FE44-4B4E-83D5-A3E265C4EE00}"/>
              </a:ext>
            </a:extLst>
          </p:cNvPr>
          <p:cNvSpPr txBox="1">
            <a:spLocks/>
          </p:cNvSpPr>
          <p:nvPr/>
        </p:nvSpPr>
        <p:spPr>
          <a:xfrm>
            <a:off x="4640095" y="144705"/>
            <a:ext cx="3498582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/>
              </a:rPr>
              <a:t>EMS Agency Heat Map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595A05-820E-499B-821F-7301FD9141E2}"/>
              </a:ext>
            </a:extLst>
          </p:cNvPr>
          <p:cNvSpPr txBox="1">
            <a:spLocks/>
          </p:cNvSpPr>
          <p:nvPr/>
        </p:nvSpPr>
        <p:spPr>
          <a:xfrm>
            <a:off x="-1" y="6249442"/>
            <a:ext cx="6877455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</a:rPr>
              <a:t>Source: National Association of State EMS Officials (NASEMSO) EMS Agency Heat Map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DE362-DADC-41DC-B736-4C502D7A7D77}"/>
              </a:ext>
            </a:extLst>
          </p:cNvPr>
          <p:cNvSpPr/>
          <p:nvPr/>
        </p:nvSpPr>
        <p:spPr>
          <a:xfrm>
            <a:off x="7738712" y="4073233"/>
            <a:ext cx="635267" cy="111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D50D57-471D-43ED-BB41-5179A0AABBE4}"/>
              </a:ext>
            </a:extLst>
          </p:cNvPr>
          <p:cNvGrpSpPr/>
          <p:nvPr/>
        </p:nvGrpSpPr>
        <p:grpSpPr>
          <a:xfrm>
            <a:off x="3041304" y="914921"/>
            <a:ext cx="7116485" cy="4698886"/>
            <a:chOff x="3971281" y="650128"/>
            <a:chExt cx="7201539" cy="52436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8CB877-ED17-40E6-A76A-3D4F79050876}"/>
                </a:ext>
              </a:extLst>
            </p:cNvPr>
            <p:cNvGrpSpPr/>
            <p:nvPr/>
          </p:nvGrpSpPr>
          <p:grpSpPr>
            <a:xfrm>
              <a:off x="4166272" y="650128"/>
              <a:ext cx="7006548" cy="5077812"/>
              <a:chOff x="3992642" y="687051"/>
              <a:chExt cx="7006548" cy="507781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B46D8BE-6899-449B-B779-DC5E3564D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2642" y="687051"/>
                <a:ext cx="7006548" cy="5077812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AB6B752-DF83-4491-930E-06143D3A90D1}"/>
                  </a:ext>
                </a:extLst>
              </p:cNvPr>
              <p:cNvSpPr/>
              <p:nvPr/>
            </p:nvSpPr>
            <p:spPr>
              <a:xfrm>
                <a:off x="4252524" y="1263182"/>
                <a:ext cx="5440116" cy="404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3033386-D0D2-4E8A-B15A-D5F626C80E09}"/>
                  </a:ext>
                </a:extLst>
              </p:cNvPr>
              <p:cNvSpPr/>
              <p:nvPr/>
            </p:nvSpPr>
            <p:spPr>
              <a:xfrm>
                <a:off x="4279946" y="711255"/>
                <a:ext cx="6355970" cy="590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28BB7F-C4F7-4136-B081-4031106D91A3}"/>
                </a:ext>
              </a:extLst>
            </p:cNvPr>
            <p:cNvSpPr/>
            <p:nvPr/>
          </p:nvSpPr>
          <p:spPr>
            <a:xfrm>
              <a:off x="3971281" y="651875"/>
              <a:ext cx="259882" cy="5241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ECE72FD-7A36-4924-91F6-B76E9F4764FD}"/>
              </a:ext>
            </a:extLst>
          </p:cNvPr>
          <p:cNvSpPr/>
          <p:nvPr/>
        </p:nvSpPr>
        <p:spPr>
          <a:xfrm>
            <a:off x="2298594" y="751654"/>
            <a:ext cx="71515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A3193A-B092-472D-B233-445626CF6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79" y="5684365"/>
            <a:ext cx="7448933" cy="5905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8C8A6D-BD19-422D-8677-78E9AD8F0952}"/>
              </a:ext>
            </a:extLst>
          </p:cNvPr>
          <p:cNvSpPr txBox="1"/>
          <p:nvPr/>
        </p:nvSpPr>
        <p:spPr>
          <a:xfrm>
            <a:off x="382710" y="1793366"/>
            <a:ext cx="2254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EMS Agency Heat Map tool from the National Association of State EMS Officials (NASEMSO) shows counts of EMS agencies and can be accessed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F0FE8C-D436-45E9-8EFD-7F8570E92291}"/>
              </a:ext>
            </a:extLst>
          </p:cNvPr>
          <p:cNvSpPr txBox="1"/>
          <p:nvPr/>
        </p:nvSpPr>
        <p:spPr>
          <a:xfrm>
            <a:off x="3709992" y="914631"/>
            <a:ext cx="66820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Licensed Ambulance Services and Other EMS Agencies by State and Territory</a:t>
            </a:r>
          </a:p>
        </p:txBody>
      </p:sp>
    </p:spTree>
    <p:extLst>
      <p:ext uri="{BB962C8B-B14F-4D97-AF65-F5344CB8AC3E}">
        <p14:creationId xmlns:p14="http://schemas.microsoft.com/office/powerpoint/2010/main" val="59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8393336C-FE44-4B4E-83D5-A3E265C4EE00}"/>
              </a:ext>
            </a:extLst>
          </p:cNvPr>
          <p:cNvSpPr txBox="1">
            <a:spLocks/>
          </p:cNvSpPr>
          <p:nvPr/>
        </p:nvSpPr>
        <p:spPr>
          <a:xfrm>
            <a:off x="4165434" y="245948"/>
            <a:ext cx="5286375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latin typeface="Arial"/>
              </a:rPr>
              <a:t>Fire Department Agencies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929D2-F7AB-43A8-9E67-58E19A97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08" y="1421297"/>
            <a:ext cx="7495021" cy="47462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B46F6A-3C17-4D77-954E-D2CB13E39A41}"/>
              </a:ext>
            </a:extLst>
          </p:cNvPr>
          <p:cNvSpPr txBox="1">
            <a:spLocks/>
          </p:cNvSpPr>
          <p:nvPr/>
        </p:nvSpPr>
        <p:spPr>
          <a:xfrm>
            <a:off x="3969528" y="736418"/>
            <a:ext cx="5906393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Number of registered fire departments by state and territories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88A1C-ED5A-47A7-9C5F-5723627DA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31745" r="19515"/>
          <a:stretch/>
        </p:blipFill>
        <p:spPr>
          <a:xfrm>
            <a:off x="7508107" y="5782100"/>
            <a:ext cx="2367814" cy="7708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9CD8CE-7788-49FB-8749-CBA0189EBC65}"/>
              </a:ext>
            </a:extLst>
          </p:cNvPr>
          <p:cNvSpPr txBox="1"/>
          <p:nvPr/>
        </p:nvSpPr>
        <p:spPr>
          <a:xfrm>
            <a:off x="472602" y="1421297"/>
            <a:ext cx="2254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tool shows the number of registered fire departments by state and territories and can be accessed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8517A2-156E-41E3-91D3-FB2B96C4C73C}"/>
              </a:ext>
            </a:extLst>
          </p:cNvPr>
          <p:cNvSpPr txBox="1">
            <a:spLocks/>
          </p:cNvSpPr>
          <p:nvPr/>
        </p:nvSpPr>
        <p:spPr>
          <a:xfrm>
            <a:off x="0" y="6259848"/>
            <a:ext cx="6848272" cy="48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</a:rPr>
              <a:t>Source: U.S. Fire Administration (USFA) National Fire Department Registry Quick Facts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161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5C1AB63-17C6-4B69-933D-4D60BA4DFE9D}"/>
              </a:ext>
            </a:extLst>
          </p:cNvPr>
          <p:cNvSpPr txBox="1"/>
          <p:nvPr/>
        </p:nvSpPr>
        <p:spPr>
          <a:xfrm>
            <a:off x="3374573" y="146626"/>
            <a:ext cx="672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640356-4E0C-4150-8310-810E9DCA660D}"/>
              </a:ext>
            </a:extLst>
          </p:cNvPr>
          <p:cNvGrpSpPr/>
          <p:nvPr/>
        </p:nvGrpSpPr>
        <p:grpSpPr>
          <a:xfrm>
            <a:off x="4573103" y="4235000"/>
            <a:ext cx="3017520" cy="563873"/>
            <a:chOff x="3100071" y="3671207"/>
            <a:chExt cx="3017520" cy="5638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5D2EB6-974F-44A2-BA1C-1109C7EFFE4F}"/>
                </a:ext>
              </a:extLst>
            </p:cNvPr>
            <p:cNvSpPr/>
            <p:nvPr/>
          </p:nvSpPr>
          <p:spPr>
            <a:xfrm>
              <a:off x="3653751" y="3748462"/>
              <a:ext cx="2308505" cy="4093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CB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PPE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726B0A-E421-452E-87DE-790E8B30829F}"/>
                </a:ext>
              </a:extLst>
            </p:cNvPr>
            <p:cNvSpPr/>
            <p:nvPr/>
          </p:nvSpPr>
          <p:spPr>
            <a:xfrm>
              <a:off x="3100071" y="3671207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587">
              <a:extLst>
                <a:ext uri="{FF2B5EF4-FFF2-40B4-BE49-F238E27FC236}">
                  <a16:creationId xmlns:a16="http://schemas.microsoft.com/office/drawing/2014/main" id="{88AD3E88-E688-4110-A637-3B14589C453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48311" y="3724543"/>
              <a:ext cx="457200" cy="457200"/>
            </a:xfrm>
            <a:custGeom>
              <a:avLst/>
              <a:gdLst>
                <a:gd name="T0" fmla="*/ 490 w 512"/>
                <a:gd name="T1" fmla="*/ 256 h 512"/>
                <a:gd name="T2" fmla="*/ 21 w 512"/>
                <a:gd name="T3" fmla="*/ 256 h 512"/>
                <a:gd name="T4" fmla="*/ 256 w 512"/>
                <a:gd name="T5" fmla="*/ 0 h 512"/>
                <a:gd name="T6" fmla="*/ 256 w 512"/>
                <a:gd name="T7" fmla="*/ 512 h 512"/>
                <a:gd name="T8" fmla="*/ 256 w 512"/>
                <a:gd name="T9" fmla="*/ 0 h 512"/>
                <a:gd name="T10" fmla="*/ 265 w 512"/>
                <a:gd name="T11" fmla="*/ 207 h 512"/>
                <a:gd name="T12" fmla="*/ 315 w 512"/>
                <a:gd name="T13" fmla="*/ 227 h 512"/>
                <a:gd name="T14" fmla="*/ 327 w 512"/>
                <a:gd name="T15" fmla="*/ 219 h 512"/>
                <a:gd name="T16" fmla="*/ 326 w 512"/>
                <a:gd name="T17" fmla="*/ 165 h 512"/>
                <a:gd name="T18" fmla="*/ 311 w 512"/>
                <a:gd name="T19" fmla="*/ 187 h 512"/>
                <a:gd name="T20" fmla="*/ 264 w 512"/>
                <a:gd name="T21" fmla="*/ 117 h 512"/>
                <a:gd name="T22" fmla="*/ 247 w 512"/>
                <a:gd name="T23" fmla="*/ 116 h 512"/>
                <a:gd name="T24" fmla="*/ 188 w 512"/>
                <a:gd name="T25" fmla="*/ 207 h 512"/>
                <a:gd name="T26" fmla="*/ 206 w 512"/>
                <a:gd name="T27" fmla="*/ 218 h 512"/>
                <a:gd name="T28" fmla="*/ 258 w 512"/>
                <a:gd name="T29" fmla="*/ 138 h 512"/>
                <a:gd name="T30" fmla="*/ 277 w 512"/>
                <a:gd name="T31" fmla="*/ 199 h 512"/>
                <a:gd name="T32" fmla="*/ 130 w 512"/>
                <a:gd name="T33" fmla="*/ 352 h 512"/>
                <a:gd name="T34" fmla="*/ 166 w 512"/>
                <a:gd name="T35" fmla="*/ 283 h 512"/>
                <a:gd name="T36" fmla="*/ 184 w 512"/>
                <a:gd name="T37" fmla="*/ 309 h 512"/>
                <a:gd name="T38" fmla="*/ 194 w 512"/>
                <a:gd name="T39" fmla="*/ 295 h 512"/>
                <a:gd name="T40" fmla="*/ 166 w 512"/>
                <a:gd name="T41" fmla="*/ 249 h 512"/>
                <a:gd name="T42" fmla="*/ 120 w 512"/>
                <a:gd name="T43" fmla="*/ 277 h 512"/>
                <a:gd name="T44" fmla="*/ 143 w 512"/>
                <a:gd name="T45" fmla="*/ 280 h 512"/>
                <a:gd name="T46" fmla="*/ 107 w 512"/>
                <a:gd name="T47" fmla="*/ 354 h 512"/>
                <a:gd name="T48" fmla="*/ 124 w 512"/>
                <a:gd name="T49" fmla="*/ 373 h 512"/>
                <a:gd name="T50" fmla="*/ 234 w 512"/>
                <a:gd name="T51" fmla="*/ 362 h 512"/>
                <a:gd name="T52" fmla="*/ 405 w 512"/>
                <a:gd name="T53" fmla="*/ 343 h 512"/>
                <a:gd name="T54" fmla="*/ 341 w 512"/>
                <a:gd name="T55" fmla="*/ 254 h 512"/>
                <a:gd name="T56" fmla="*/ 383 w 512"/>
                <a:gd name="T57" fmla="*/ 348 h 512"/>
                <a:gd name="T58" fmla="*/ 304 w 512"/>
                <a:gd name="T59" fmla="*/ 352 h 512"/>
                <a:gd name="T60" fmla="*/ 311 w 512"/>
                <a:gd name="T61" fmla="*/ 330 h 512"/>
                <a:gd name="T62" fmla="*/ 266 w 512"/>
                <a:gd name="T63" fmla="*/ 359 h 512"/>
                <a:gd name="T64" fmla="*/ 296 w 512"/>
                <a:gd name="T65" fmla="*/ 404 h 512"/>
                <a:gd name="T66" fmla="*/ 311 w 512"/>
                <a:gd name="T67" fmla="*/ 404 h 512"/>
                <a:gd name="T68" fmla="*/ 295 w 512"/>
                <a:gd name="T69" fmla="*/ 373 h 512"/>
                <a:gd name="T70" fmla="*/ 396 w 512"/>
                <a:gd name="T71" fmla="*/ 368 h 512"/>
                <a:gd name="T72" fmla="*/ 405 w 512"/>
                <a:gd name="T73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77" y="199"/>
                  </a:moveTo>
                  <a:cubicBezTo>
                    <a:pt x="271" y="198"/>
                    <a:pt x="266" y="202"/>
                    <a:pt x="265" y="207"/>
                  </a:cubicBezTo>
                  <a:cubicBezTo>
                    <a:pt x="264" y="213"/>
                    <a:pt x="268" y="219"/>
                    <a:pt x="274" y="220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227"/>
                    <a:pt x="316" y="227"/>
                    <a:pt x="317" y="227"/>
                  </a:cubicBezTo>
                  <a:cubicBezTo>
                    <a:pt x="322" y="227"/>
                    <a:pt x="326" y="224"/>
                    <a:pt x="327" y="219"/>
                  </a:cubicBezTo>
                  <a:cubicBezTo>
                    <a:pt x="335" y="177"/>
                    <a:pt x="335" y="177"/>
                    <a:pt x="335" y="177"/>
                  </a:cubicBezTo>
                  <a:cubicBezTo>
                    <a:pt x="336" y="171"/>
                    <a:pt x="332" y="166"/>
                    <a:pt x="326" y="165"/>
                  </a:cubicBezTo>
                  <a:cubicBezTo>
                    <a:pt x="320" y="164"/>
                    <a:pt x="315" y="168"/>
                    <a:pt x="314" y="174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1" y="118"/>
                    <a:pt x="267" y="117"/>
                    <a:pt x="264" y="117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3" y="116"/>
                    <a:pt x="239" y="118"/>
                    <a:pt x="237" y="121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5" y="212"/>
                    <a:pt x="186" y="219"/>
                    <a:pt x="192" y="222"/>
                  </a:cubicBezTo>
                  <a:cubicBezTo>
                    <a:pt x="197" y="225"/>
                    <a:pt x="203" y="224"/>
                    <a:pt x="206" y="21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95" y="202"/>
                    <a:pt x="295" y="202"/>
                    <a:pt x="295" y="202"/>
                  </a:cubicBezTo>
                  <a:lnTo>
                    <a:pt x="277" y="199"/>
                  </a:lnTo>
                  <a:close/>
                  <a:moveTo>
                    <a:pt x="224" y="352"/>
                  </a:moveTo>
                  <a:cubicBezTo>
                    <a:pt x="130" y="352"/>
                    <a:pt x="130" y="352"/>
                    <a:pt x="130" y="352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5" y="307"/>
                    <a:pt x="179" y="309"/>
                    <a:pt x="184" y="309"/>
                  </a:cubicBezTo>
                  <a:cubicBezTo>
                    <a:pt x="185" y="309"/>
                    <a:pt x="186" y="309"/>
                    <a:pt x="187" y="309"/>
                  </a:cubicBezTo>
                  <a:cubicBezTo>
                    <a:pt x="193" y="307"/>
                    <a:pt x="196" y="301"/>
                    <a:pt x="194" y="295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8" y="250"/>
                    <a:pt x="171" y="247"/>
                    <a:pt x="166" y="249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21" y="265"/>
                    <a:pt x="118" y="271"/>
                    <a:pt x="120" y="277"/>
                  </a:cubicBezTo>
                  <a:cubicBezTo>
                    <a:pt x="122" y="282"/>
                    <a:pt x="128" y="285"/>
                    <a:pt x="134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07" y="343"/>
                    <a:pt x="107" y="343"/>
                    <a:pt x="107" y="343"/>
                  </a:cubicBezTo>
                  <a:cubicBezTo>
                    <a:pt x="105" y="347"/>
                    <a:pt x="105" y="351"/>
                    <a:pt x="107" y="354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117" y="371"/>
                    <a:pt x="121" y="373"/>
                    <a:pt x="124" y="373"/>
                  </a:cubicBezTo>
                  <a:cubicBezTo>
                    <a:pt x="224" y="373"/>
                    <a:pt x="224" y="373"/>
                    <a:pt x="224" y="373"/>
                  </a:cubicBezTo>
                  <a:cubicBezTo>
                    <a:pt x="230" y="373"/>
                    <a:pt x="234" y="368"/>
                    <a:pt x="234" y="362"/>
                  </a:cubicBezTo>
                  <a:cubicBezTo>
                    <a:pt x="234" y="356"/>
                    <a:pt x="230" y="352"/>
                    <a:pt x="224" y="352"/>
                  </a:cubicBezTo>
                  <a:close/>
                  <a:moveTo>
                    <a:pt x="405" y="343"/>
                  </a:moveTo>
                  <a:cubicBezTo>
                    <a:pt x="355" y="258"/>
                    <a:pt x="355" y="258"/>
                    <a:pt x="355" y="258"/>
                  </a:cubicBezTo>
                  <a:cubicBezTo>
                    <a:pt x="352" y="253"/>
                    <a:pt x="346" y="251"/>
                    <a:pt x="341" y="254"/>
                  </a:cubicBezTo>
                  <a:cubicBezTo>
                    <a:pt x="335" y="257"/>
                    <a:pt x="334" y="263"/>
                    <a:pt x="337" y="268"/>
                  </a:cubicBezTo>
                  <a:cubicBezTo>
                    <a:pt x="383" y="348"/>
                    <a:pt x="383" y="348"/>
                    <a:pt x="383" y="348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5" y="341"/>
                    <a:pt x="315" y="334"/>
                    <a:pt x="311" y="330"/>
                  </a:cubicBezTo>
                  <a:cubicBezTo>
                    <a:pt x="307" y="325"/>
                    <a:pt x="300" y="325"/>
                    <a:pt x="296" y="330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2" y="363"/>
                    <a:pt x="262" y="370"/>
                    <a:pt x="266" y="374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8" y="406"/>
                    <a:pt x="300" y="407"/>
                    <a:pt x="303" y="407"/>
                  </a:cubicBezTo>
                  <a:cubicBezTo>
                    <a:pt x="306" y="407"/>
                    <a:pt x="309" y="406"/>
                    <a:pt x="311" y="404"/>
                  </a:cubicBezTo>
                  <a:cubicBezTo>
                    <a:pt x="315" y="400"/>
                    <a:pt x="315" y="393"/>
                    <a:pt x="311" y="389"/>
                  </a:cubicBezTo>
                  <a:cubicBezTo>
                    <a:pt x="295" y="373"/>
                    <a:pt x="295" y="373"/>
                    <a:pt x="295" y="373"/>
                  </a:cubicBezTo>
                  <a:cubicBezTo>
                    <a:pt x="387" y="373"/>
                    <a:pt x="387" y="373"/>
                    <a:pt x="387" y="373"/>
                  </a:cubicBezTo>
                  <a:cubicBezTo>
                    <a:pt x="391" y="373"/>
                    <a:pt x="394" y="371"/>
                    <a:pt x="396" y="368"/>
                  </a:cubicBezTo>
                  <a:cubicBezTo>
                    <a:pt x="405" y="354"/>
                    <a:pt x="405" y="354"/>
                    <a:pt x="405" y="354"/>
                  </a:cubicBezTo>
                  <a:cubicBezTo>
                    <a:pt x="407" y="351"/>
                    <a:pt x="407" y="347"/>
                    <a:pt x="405" y="34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C4C40D-D445-407C-AA62-2EFF55D1EFE0}"/>
              </a:ext>
            </a:extLst>
          </p:cNvPr>
          <p:cNvGrpSpPr/>
          <p:nvPr/>
        </p:nvGrpSpPr>
        <p:grpSpPr>
          <a:xfrm>
            <a:off x="8968167" y="4235000"/>
            <a:ext cx="3085289" cy="563873"/>
            <a:chOff x="7174555" y="1722664"/>
            <a:chExt cx="3085289" cy="5638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F59D93-413D-43C0-929B-0040E6C3EE4D}"/>
                </a:ext>
              </a:extLst>
            </p:cNvPr>
            <p:cNvSpPr/>
            <p:nvPr/>
          </p:nvSpPr>
          <p:spPr>
            <a:xfrm>
              <a:off x="7812880" y="1799919"/>
              <a:ext cx="2446964" cy="345836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CB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7198F3-5923-4FEC-AFE9-29A669DEFA32}"/>
                </a:ext>
              </a:extLst>
            </p:cNvPr>
            <p:cNvSpPr/>
            <p:nvPr/>
          </p:nvSpPr>
          <p:spPr>
            <a:xfrm>
              <a:off x="7174555" y="1722664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749">
              <a:extLst>
                <a:ext uri="{FF2B5EF4-FFF2-40B4-BE49-F238E27FC236}">
                  <a16:creationId xmlns:a16="http://schemas.microsoft.com/office/drawing/2014/main" id="{BC8B5D88-7294-4B63-9E68-F3289A07DB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65118" y="1768891"/>
              <a:ext cx="457200" cy="457200"/>
              <a:chOff x="3520" y="2686"/>
              <a:chExt cx="340" cy="340"/>
            </a:xfrm>
            <a:solidFill>
              <a:schemeClr val="accent6">
                <a:lumMod val="25000"/>
              </a:schemeClr>
            </a:solidFill>
          </p:grpSpPr>
          <p:sp>
            <p:nvSpPr>
              <p:cNvPr id="34" name="Freeform 750">
                <a:extLst>
                  <a:ext uri="{FF2B5EF4-FFF2-40B4-BE49-F238E27FC236}">
                    <a16:creationId xmlns:a16="http://schemas.microsoft.com/office/drawing/2014/main" id="{77AF0A5E-9353-457D-880E-7786F6942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751">
                <a:extLst>
                  <a:ext uri="{FF2B5EF4-FFF2-40B4-BE49-F238E27FC236}">
                    <a16:creationId xmlns:a16="http://schemas.microsoft.com/office/drawing/2014/main" id="{0BAD90C4-E7D4-4D01-AA04-C1BA759CF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752">
                <a:extLst>
                  <a:ext uri="{FF2B5EF4-FFF2-40B4-BE49-F238E27FC236}">
                    <a16:creationId xmlns:a16="http://schemas.microsoft.com/office/drawing/2014/main" id="{DE4665C6-6596-44E6-9C38-CCE4551E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A99D83A-5335-4237-8047-BA2F7F189B91}"/>
              </a:ext>
            </a:extLst>
          </p:cNvPr>
          <p:cNvSpPr txBox="1"/>
          <p:nvPr/>
        </p:nvSpPr>
        <p:spPr>
          <a:xfrm>
            <a:off x="248579" y="1379388"/>
            <a:ext cx="11676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EMS professionals and 911 telecommunicators have been on the front lines of the nation’s response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COVID-19 pandemic while continuing to perform their usual essential services.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response is having a serious impact on EMS and 911 systems across the country.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number of EMS agencies have already shut down, while others are reducing personnel and response capabilities.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AEA1C4-E030-45E9-B2C4-CF934025C9B8}"/>
              </a:ext>
            </a:extLst>
          </p:cNvPr>
          <p:cNvSpPr/>
          <p:nvPr/>
        </p:nvSpPr>
        <p:spPr>
          <a:xfrm>
            <a:off x="483960" y="658124"/>
            <a:ext cx="4202022" cy="51451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EMS/911 and COVID-19 Response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9820D9E-A90C-4566-A920-46FBAD3380B0}"/>
              </a:ext>
            </a:extLst>
          </p:cNvPr>
          <p:cNvSpPr/>
          <p:nvPr/>
        </p:nvSpPr>
        <p:spPr>
          <a:xfrm>
            <a:off x="441694" y="3429000"/>
            <a:ext cx="4202022" cy="51451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Community Issues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D33A4C-4392-412B-9E11-D5CB67CDAD69}"/>
              </a:ext>
            </a:extLst>
          </p:cNvPr>
          <p:cNvGrpSpPr/>
          <p:nvPr/>
        </p:nvGrpSpPr>
        <p:grpSpPr>
          <a:xfrm>
            <a:off x="178039" y="4235000"/>
            <a:ext cx="3017520" cy="563873"/>
            <a:chOff x="3100071" y="3671207"/>
            <a:chExt cx="3017520" cy="56387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5681B62-D95D-4007-824C-719D2BDA7DF9}"/>
                </a:ext>
              </a:extLst>
            </p:cNvPr>
            <p:cNvSpPr/>
            <p:nvPr/>
          </p:nvSpPr>
          <p:spPr>
            <a:xfrm>
              <a:off x="3653751" y="3748462"/>
              <a:ext cx="2308505" cy="4093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CB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Funding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52810A-BEE1-4C3D-AAB0-3FA63966730B}"/>
                </a:ext>
              </a:extLst>
            </p:cNvPr>
            <p:cNvSpPr/>
            <p:nvPr/>
          </p:nvSpPr>
          <p:spPr>
            <a:xfrm>
              <a:off x="3100071" y="3671207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EC2D72-2A65-491E-8D2F-2F5B1D10F235}"/>
              </a:ext>
            </a:extLst>
          </p:cNvPr>
          <p:cNvGrpSpPr/>
          <p:nvPr/>
        </p:nvGrpSpPr>
        <p:grpSpPr>
          <a:xfrm>
            <a:off x="254553" y="4288336"/>
            <a:ext cx="457200" cy="457200"/>
            <a:chOff x="3413385" y="5641627"/>
            <a:chExt cx="457200" cy="457200"/>
          </a:xfrm>
        </p:grpSpPr>
        <p:sp>
          <p:nvSpPr>
            <p:cNvPr id="45" name="Freeform 914">
              <a:extLst>
                <a:ext uri="{FF2B5EF4-FFF2-40B4-BE49-F238E27FC236}">
                  <a16:creationId xmlns:a16="http://schemas.microsoft.com/office/drawing/2014/main" id="{45BB4D94-C271-45E1-8FFF-7B2239D9C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385" y="5641627"/>
              <a:ext cx="457200" cy="4572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915">
              <a:extLst>
                <a:ext uri="{FF2B5EF4-FFF2-40B4-BE49-F238E27FC236}">
                  <a16:creationId xmlns:a16="http://schemas.microsoft.com/office/drawing/2014/main" id="{D86CF740-5FD6-462C-9136-31FD66CAC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313" y="5723406"/>
              <a:ext cx="228600" cy="279699"/>
            </a:xfrm>
            <a:custGeom>
              <a:avLst/>
              <a:gdLst>
                <a:gd name="T0" fmla="*/ 224 w 256"/>
                <a:gd name="T1" fmla="*/ 240 h 312"/>
                <a:gd name="T2" fmla="*/ 199 w 256"/>
                <a:gd name="T3" fmla="*/ 32 h 312"/>
                <a:gd name="T4" fmla="*/ 188 w 256"/>
                <a:gd name="T5" fmla="*/ 6 h 312"/>
                <a:gd name="T6" fmla="*/ 67 w 256"/>
                <a:gd name="T7" fmla="*/ 6 h 312"/>
                <a:gd name="T8" fmla="*/ 56 w 256"/>
                <a:gd name="T9" fmla="*/ 32 h 312"/>
                <a:gd name="T10" fmla="*/ 32 w 256"/>
                <a:gd name="T11" fmla="*/ 240 h 312"/>
                <a:gd name="T12" fmla="*/ 12 w 256"/>
                <a:gd name="T13" fmla="*/ 307 h 312"/>
                <a:gd name="T14" fmla="*/ 234 w 256"/>
                <a:gd name="T15" fmla="*/ 312 h 312"/>
                <a:gd name="T16" fmla="*/ 244 w 256"/>
                <a:gd name="T17" fmla="*/ 297 h 312"/>
                <a:gd name="T18" fmla="*/ 132 w 256"/>
                <a:gd name="T19" fmla="*/ 34 h 312"/>
                <a:gd name="T20" fmla="*/ 177 w 256"/>
                <a:gd name="T21" fmla="*/ 24 h 312"/>
                <a:gd name="T22" fmla="*/ 109 w 256"/>
                <a:gd name="T23" fmla="*/ 56 h 312"/>
                <a:gd name="T24" fmla="*/ 123 w 256"/>
                <a:gd name="T25" fmla="*/ 34 h 312"/>
                <a:gd name="T26" fmla="*/ 53 w 256"/>
                <a:gd name="T27" fmla="*/ 238 h 312"/>
                <a:gd name="T28" fmla="*/ 108 w 256"/>
                <a:gd name="T29" fmla="*/ 78 h 312"/>
                <a:gd name="T30" fmla="*/ 203 w 256"/>
                <a:gd name="T31" fmla="*/ 233 h 312"/>
                <a:gd name="T32" fmla="*/ 218 w 256"/>
                <a:gd name="T33" fmla="*/ 291 h 312"/>
                <a:gd name="T34" fmla="*/ 163 w 256"/>
                <a:gd name="T35" fmla="*/ 203 h 312"/>
                <a:gd name="T36" fmla="*/ 157 w 256"/>
                <a:gd name="T37" fmla="*/ 234 h 312"/>
                <a:gd name="T38" fmla="*/ 133 w 256"/>
                <a:gd name="T39" fmla="*/ 259 h 312"/>
                <a:gd name="T40" fmla="*/ 122 w 256"/>
                <a:gd name="T41" fmla="*/ 244 h 312"/>
                <a:gd name="T42" fmla="*/ 89 w 256"/>
                <a:gd name="T43" fmla="*/ 217 h 312"/>
                <a:gd name="T44" fmla="*/ 122 w 256"/>
                <a:gd name="T45" fmla="*/ 226 h 312"/>
                <a:gd name="T46" fmla="*/ 133 w 256"/>
                <a:gd name="T47" fmla="*/ 225 h 312"/>
                <a:gd name="T48" fmla="*/ 140 w 256"/>
                <a:gd name="T49" fmla="*/ 211 h 312"/>
                <a:gd name="T50" fmla="*/ 122 w 256"/>
                <a:gd name="T51" fmla="*/ 202 h 312"/>
                <a:gd name="T52" fmla="*/ 95 w 256"/>
                <a:gd name="T53" fmla="*/ 187 h 312"/>
                <a:gd name="T54" fmla="*/ 98 w 256"/>
                <a:gd name="T55" fmla="*/ 151 h 312"/>
                <a:gd name="T56" fmla="*/ 122 w 256"/>
                <a:gd name="T57" fmla="*/ 131 h 312"/>
                <a:gd name="T58" fmla="*/ 133 w 256"/>
                <a:gd name="T59" fmla="*/ 142 h 312"/>
                <a:gd name="T60" fmla="*/ 157 w 256"/>
                <a:gd name="T61" fmla="*/ 167 h 312"/>
                <a:gd name="T62" fmla="*/ 128 w 256"/>
                <a:gd name="T63" fmla="*/ 161 h 312"/>
                <a:gd name="T64" fmla="*/ 112 w 256"/>
                <a:gd name="T65" fmla="*/ 170 h 312"/>
                <a:gd name="T66" fmla="*/ 122 w 256"/>
                <a:gd name="T67" fmla="*/ 180 h 312"/>
                <a:gd name="T68" fmla="*/ 154 w 256"/>
                <a:gd name="T69" fmla="*/ 19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2">
                  <a:moveTo>
                    <a:pt x="244" y="297"/>
                  </a:moveTo>
                  <a:cubicBezTo>
                    <a:pt x="237" y="281"/>
                    <a:pt x="225" y="253"/>
                    <a:pt x="224" y="240"/>
                  </a:cubicBezTo>
                  <a:cubicBezTo>
                    <a:pt x="230" y="224"/>
                    <a:pt x="256" y="145"/>
                    <a:pt x="167" y="66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02" y="29"/>
                    <a:pt x="203" y="25"/>
                    <a:pt x="202" y="22"/>
                  </a:cubicBezTo>
                  <a:cubicBezTo>
                    <a:pt x="202" y="20"/>
                    <a:pt x="199" y="11"/>
                    <a:pt x="188" y="6"/>
                  </a:cubicBezTo>
                  <a:cubicBezTo>
                    <a:pt x="174" y="0"/>
                    <a:pt x="154" y="2"/>
                    <a:pt x="128" y="13"/>
                  </a:cubicBezTo>
                  <a:cubicBezTo>
                    <a:pt x="101" y="2"/>
                    <a:pt x="81" y="0"/>
                    <a:pt x="67" y="6"/>
                  </a:cubicBezTo>
                  <a:cubicBezTo>
                    <a:pt x="57" y="11"/>
                    <a:pt x="54" y="20"/>
                    <a:pt x="53" y="22"/>
                  </a:cubicBezTo>
                  <a:cubicBezTo>
                    <a:pt x="52" y="25"/>
                    <a:pt x="53" y="29"/>
                    <a:pt x="56" y="3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0" y="145"/>
                    <a:pt x="25" y="224"/>
                    <a:pt x="32" y="240"/>
                  </a:cubicBezTo>
                  <a:cubicBezTo>
                    <a:pt x="30" y="253"/>
                    <a:pt x="19" y="281"/>
                    <a:pt x="11" y="297"/>
                  </a:cubicBezTo>
                  <a:cubicBezTo>
                    <a:pt x="10" y="300"/>
                    <a:pt x="10" y="304"/>
                    <a:pt x="12" y="307"/>
                  </a:cubicBezTo>
                  <a:cubicBezTo>
                    <a:pt x="14" y="310"/>
                    <a:pt x="17" y="312"/>
                    <a:pt x="21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8" y="312"/>
                    <a:pt x="241" y="310"/>
                    <a:pt x="243" y="307"/>
                  </a:cubicBezTo>
                  <a:cubicBezTo>
                    <a:pt x="245" y="304"/>
                    <a:pt x="246" y="300"/>
                    <a:pt x="244" y="297"/>
                  </a:cubicBezTo>
                  <a:close/>
                  <a:moveTo>
                    <a:pt x="123" y="34"/>
                  </a:moveTo>
                  <a:cubicBezTo>
                    <a:pt x="126" y="35"/>
                    <a:pt x="129" y="35"/>
                    <a:pt x="132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57" y="23"/>
                    <a:pt x="171" y="23"/>
                    <a:pt x="177" y="24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4" y="23"/>
                    <a:pt x="97" y="22"/>
                    <a:pt x="123" y="34"/>
                  </a:cubicBezTo>
                  <a:close/>
                  <a:moveTo>
                    <a:pt x="37" y="291"/>
                  </a:moveTo>
                  <a:cubicBezTo>
                    <a:pt x="44" y="275"/>
                    <a:pt x="53" y="252"/>
                    <a:pt x="53" y="238"/>
                  </a:cubicBezTo>
                  <a:cubicBezTo>
                    <a:pt x="53" y="236"/>
                    <a:pt x="53" y="234"/>
                    <a:pt x="52" y="233"/>
                  </a:cubicBezTo>
                  <a:cubicBezTo>
                    <a:pt x="50" y="230"/>
                    <a:pt x="15" y="155"/>
                    <a:pt x="108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240" y="155"/>
                    <a:pt x="205" y="230"/>
                    <a:pt x="203" y="233"/>
                  </a:cubicBezTo>
                  <a:cubicBezTo>
                    <a:pt x="203" y="234"/>
                    <a:pt x="202" y="236"/>
                    <a:pt x="202" y="238"/>
                  </a:cubicBezTo>
                  <a:cubicBezTo>
                    <a:pt x="202" y="252"/>
                    <a:pt x="211" y="275"/>
                    <a:pt x="218" y="291"/>
                  </a:cubicBezTo>
                  <a:lnTo>
                    <a:pt x="37" y="291"/>
                  </a:lnTo>
                  <a:close/>
                  <a:moveTo>
                    <a:pt x="163" y="203"/>
                  </a:moveTo>
                  <a:cubicBezTo>
                    <a:pt x="165" y="207"/>
                    <a:pt x="166" y="210"/>
                    <a:pt x="166" y="215"/>
                  </a:cubicBezTo>
                  <a:cubicBezTo>
                    <a:pt x="166" y="223"/>
                    <a:pt x="163" y="230"/>
                    <a:pt x="157" y="234"/>
                  </a:cubicBezTo>
                  <a:cubicBezTo>
                    <a:pt x="151" y="239"/>
                    <a:pt x="143" y="242"/>
                    <a:pt x="133" y="243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10" y="243"/>
                    <a:pt x="99" y="241"/>
                    <a:pt x="89" y="237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94" y="219"/>
                    <a:pt x="99" y="221"/>
                    <a:pt x="105" y="223"/>
                  </a:cubicBezTo>
                  <a:cubicBezTo>
                    <a:pt x="112" y="224"/>
                    <a:pt x="117" y="225"/>
                    <a:pt x="122" y="226"/>
                  </a:cubicBezTo>
                  <a:cubicBezTo>
                    <a:pt x="122" y="226"/>
                    <a:pt x="125" y="226"/>
                    <a:pt x="128" y="226"/>
                  </a:cubicBezTo>
                  <a:cubicBezTo>
                    <a:pt x="130" y="226"/>
                    <a:pt x="133" y="225"/>
                    <a:pt x="133" y="225"/>
                  </a:cubicBezTo>
                  <a:cubicBezTo>
                    <a:pt x="140" y="224"/>
                    <a:pt x="143" y="221"/>
                    <a:pt x="143" y="216"/>
                  </a:cubicBezTo>
                  <a:cubicBezTo>
                    <a:pt x="143" y="214"/>
                    <a:pt x="142" y="212"/>
                    <a:pt x="140" y="211"/>
                  </a:cubicBezTo>
                  <a:cubicBezTo>
                    <a:pt x="139" y="209"/>
                    <a:pt x="136" y="208"/>
                    <a:pt x="133" y="20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107" y="196"/>
                    <a:pt x="100" y="192"/>
                    <a:pt x="95" y="187"/>
                  </a:cubicBezTo>
                  <a:cubicBezTo>
                    <a:pt x="91" y="182"/>
                    <a:pt x="89" y="177"/>
                    <a:pt x="89" y="170"/>
                  </a:cubicBezTo>
                  <a:cubicBezTo>
                    <a:pt x="89" y="162"/>
                    <a:pt x="92" y="156"/>
                    <a:pt x="98" y="151"/>
                  </a:cubicBezTo>
                  <a:cubicBezTo>
                    <a:pt x="104" y="147"/>
                    <a:pt x="112" y="144"/>
                    <a:pt x="122" y="143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44" y="143"/>
                    <a:pt x="155" y="145"/>
                    <a:pt x="164" y="149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49" y="164"/>
                    <a:pt x="141" y="162"/>
                    <a:pt x="133" y="161"/>
                  </a:cubicBezTo>
                  <a:cubicBezTo>
                    <a:pt x="133" y="161"/>
                    <a:pt x="131" y="161"/>
                    <a:pt x="128" y="161"/>
                  </a:cubicBezTo>
                  <a:cubicBezTo>
                    <a:pt x="125" y="161"/>
                    <a:pt x="122" y="162"/>
                    <a:pt x="122" y="162"/>
                  </a:cubicBezTo>
                  <a:cubicBezTo>
                    <a:pt x="116" y="163"/>
                    <a:pt x="112" y="165"/>
                    <a:pt x="112" y="170"/>
                  </a:cubicBezTo>
                  <a:cubicBezTo>
                    <a:pt x="112" y="172"/>
                    <a:pt x="113" y="174"/>
                    <a:pt x="115" y="175"/>
                  </a:cubicBezTo>
                  <a:cubicBezTo>
                    <a:pt x="116" y="177"/>
                    <a:pt x="119" y="178"/>
                    <a:pt x="122" y="180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43" y="188"/>
                    <a:pt x="150" y="191"/>
                    <a:pt x="154" y="194"/>
                  </a:cubicBezTo>
                  <a:cubicBezTo>
                    <a:pt x="158" y="197"/>
                    <a:pt x="161" y="200"/>
                    <a:pt x="163" y="20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0ADE097-C4CF-4E0A-9976-B235F77DEDBD}"/>
              </a:ext>
            </a:extLst>
          </p:cNvPr>
          <p:cNvSpPr txBox="1"/>
          <p:nvPr/>
        </p:nvSpPr>
        <p:spPr>
          <a:xfrm>
            <a:off x="178039" y="4822791"/>
            <a:ext cx="3045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Agency closures due to loss of revenue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Difficulty accessing relief funding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srgbClr val="102B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center staff being furloughed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0627D4-A3D0-4E9F-A49C-0112A8E4C76B}"/>
              </a:ext>
            </a:extLst>
          </p:cNvPr>
          <p:cNvSpPr txBox="1"/>
          <p:nvPr/>
        </p:nvSpPr>
        <p:spPr>
          <a:xfrm>
            <a:off x="4573103" y="4798872"/>
            <a:ext cx="3148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in obtaining necessary PPE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of access to major distributors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A31F63-A9DC-41B5-B733-0208093E6DE1}"/>
              </a:ext>
            </a:extLst>
          </p:cNvPr>
          <p:cNvSpPr txBox="1"/>
          <p:nvPr/>
        </p:nvSpPr>
        <p:spPr>
          <a:xfrm>
            <a:off x="8968167" y="4798872"/>
            <a:ext cx="3045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level of attrition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Anticipated staffing shortages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srgbClr val="102B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programs shut down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5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7C3DB73-1A9E-42E2-93D4-C3F17192FE2B}"/>
              </a:ext>
            </a:extLst>
          </p:cNvPr>
          <p:cNvSpPr/>
          <p:nvPr/>
        </p:nvSpPr>
        <p:spPr>
          <a:xfrm>
            <a:off x="189099" y="2652645"/>
            <a:ext cx="11779375" cy="1253193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112F6DB-4028-40F1-932A-E2BD6EFB1B86}"/>
              </a:ext>
            </a:extLst>
          </p:cNvPr>
          <p:cNvSpPr/>
          <p:nvPr/>
        </p:nvSpPr>
        <p:spPr>
          <a:xfrm>
            <a:off x="159294" y="4367713"/>
            <a:ext cx="5363260" cy="176362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8CD2F0-9EF9-45FC-8CEA-05601C003B3A}"/>
              </a:ext>
            </a:extLst>
          </p:cNvPr>
          <p:cNvGrpSpPr/>
          <p:nvPr/>
        </p:nvGrpSpPr>
        <p:grpSpPr>
          <a:xfrm>
            <a:off x="157903" y="1444502"/>
            <a:ext cx="3041935" cy="809119"/>
            <a:chOff x="130791" y="1416971"/>
            <a:chExt cx="3041935" cy="8091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3D3D14-5F48-41E3-9E44-8AC36BAF5723}"/>
                </a:ext>
              </a:extLst>
            </p:cNvPr>
            <p:cNvSpPr/>
            <p:nvPr/>
          </p:nvSpPr>
          <p:spPr>
            <a:xfrm>
              <a:off x="130791" y="1416971"/>
              <a:ext cx="3017520" cy="5638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AE5CB3C-1F01-43C6-8EBD-CDAA58C404F7}"/>
                </a:ext>
              </a:extLst>
            </p:cNvPr>
            <p:cNvSpPr/>
            <p:nvPr/>
          </p:nvSpPr>
          <p:spPr>
            <a:xfrm rot="10800000">
              <a:off x="155206" y="1976339"/>
              <a:ext cx="3017520" cy="2497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5E1CAA-6B8F-454B-AB23-AFBB51385602}"/>
                </a:ext>
              </a:extLst>
            </p:cNvPr>
            <p:cNvSpPr/>
            <p:nvPr/>
          </p:nvSpPr>
          <p:spPr>
            <a:xfrm>
              <a:off x="667671" y="1494226"/>
              <a:ext cx="2146141" cy="354023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Funding</a:t>
              </a:r>
            </a:p>
          </p:txBody>
        </p:sp>
        <p:grpSp>
          <p:nvGrpSpPr>
            <p:cNvPr id="27" name="Group 913">
              <a:extLst>
                <a:ext uri="{FF2B5EF4-FFF2-40B4-BE49-F238E27FC236}">
                  <a16:creationId xmlns:a16="http://schemas.microsoft.com/office/drawing/2014/main" id="{22C01A46-B70B-41A0-B56E-91372EEE889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987" y="1471795"/>
              <a:ext cx="457200" cy="457200"/>
              <a:chOff x="4563" y="3912"/>
              <a:chExt cx="340" cy="340"/>
            </a:xfrm>
            <a:solidFill>
              <a:schemeClr val="bg1"/>
            </a:solidFill>
          </p:grpSpPr>
          <p:sp>
            <p:nvSpPr>
              <p:cNvPr id="28" name="Freeform 914">
                <a:extLst>
                  <a:ext uri="{FF2B5EF4-FFF2-40B4-BE49-F238E27FC236}">
                    <a16:creationId xmlns:a16="http://schemas.microsoft.com/office/drawing/2014/main" id="{0166B60D-E8D2-48D5-AEEC-71E5905EC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3" y="391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Freeform 915">
                <a:extLst>
                  <a:ext uri="{FF2B5EF4-FFF2-40B4-BE49-F238E27FC236}">
                    <a16:creationId xmlns:a16="http://schemas.microsoft.com/office/drawing/2014/main" id="{B0123ED9-EAE1-4914-8713-420EF0C1F5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" y="3966"/>
                <a:ext cx="170" cy="208"/>
              </a:xfrm>
              <a:custGeom>
                <a:avLst/>
                <a:gdLst>
                  <a:gd name="T0" fmla="*/ 224 w 256"/>
                  <a:gd name="T1" fmla="*/ 240 h 312"/>
                  <a:gd name="T2" fmla="*/ 199 w 256"/>
                  <a:gd name="T3" fmla="*/ 32 h 312"/>
                  <a:gd name="T4" fmla="*/ 188 w 256"/>
                  <a:gd name="T5" fmla="*/ 6 h 312"/>
                  <a:gd name="T6" fmla="*/ 67 w 256"/>
                  <a:gd name="T7" fmla="*/ 6 h 312"/>
                  <a:gd name="T8" fmla="*/ 56 w 256"/>
                  <a:gd name="T9" fmla="*/ 32 h 312"/>
                  <a:gd name="T10" fmla="*/ 32 w 256"/>
                  <a:gd name="T11" fmla="*/ 240 h 312"/>
                  <a:gd name="T12" fmla="*/ 12 w 256"/>
                  <a:gd name="T13" fmla="*/ 307 h 312"/>
                  <a:gd name="T14" fmla="*/ 234 w 256"/>
                  <a:gd name="T15" fmla="*/ 312 h 312"/>
                  <a:gd name="T16" fmla="*/ 244 w 256"/>
                  <a:gd name="T17" fmla="*/ 297 h 312"/>
                  <a:gd name="T18" fmla="*/ 132 w 256"/>
                  <a:gd name="T19" fmla="*/ 34 h 312"/>
                  <a:gd name="T20" fmla="*/ 177 w 256"/>
                  <a:gd name="T21" fmla="*/ 24 h 312"/>
                  <a:gd name="T22" fmla="*/ 109 w 256"/>
                  <a:gd name="T23" fmla="*/ 56 h 312"/>
                  <a:gd name="T24" fmla="*/ 123 w 256"/>
                  <a:gd name="T25" fmla="*/ 34 h 312"/>
                  <a:gd name="T26" fmla="*/ 53 w 256"/>
                  <a:gd name="T27" fmla="*/ 238 h 312"/>
                  <a:gd name="T28" fmla="*/ 108 w 256"/>
                  <a:gd name="T29" fmla="*/ 78 h 312"/>
                  <a:gd name="T30" fmla="*/ 203 w 256"/>
                  <a:gd name="T31" fmla="*/ 233 h 312"/>
                  <a:gd name="T32" fmla="*/ 218 w 256"/>
                  <a:gd name="T33" fmla="*/ 291 h 312"/>
                  <a:gd name="T34" fmla="*/ 163 w 256"/>
                  <a:gd name="T35" fmla="*/ 203 h 312"/>
                  <a:gd name="T36" fmla="*/ 157 w 256"/>
                  <a:gd name="T37" fmla="*/ 234 h 312"/>
                  <a:gd name="T38" fmla="*/ 133 w 256"/>
                  <a:gd name="T39" fmla="*/ 259 h 312"/>
                  <a:gd name="T40" fmla="*/ 122 w 256"/>
                  <a:gd name="T41" fmla="*/ 244 h 312"/>
                  <a:gd name="T42" fmla="*/ 89 w 256"/>
                  <a:gd name="T43" fmla="*/ 217 h 312"/>
                  <a:gd name="T44" fmla="*/ 122 w 256"/>
                  <a:gd name="T45" fmla="*/ 226 h 312"/>
                  <a:gd name="T46" fmla="*/ 133 w 256"/>
                  <a:gd name="T47" fmla="*/ 225 h 312"/>
                  <a:gd name="T48" fmla="*/ 140 w 256"/>
                  <a:gd name="T49" fmla="*/ 211 h 312"/>
                  <a:gd name="T50" fmla="*/ 122 w 256"/>
                  <a:gd name="T51" fmla="*/ 202 h 312"/>
                  <a:gd name="T52" fmla="*/ 95 w 256"/>
                  <a:gd name="T53" fmla="*/ 187 h 312"/>
                  <a:gd name="T54" fmla="*/ 98 w 256"/>
                  <a:gd name="T55" fmla="*/ 151 h 312"/>
                  <a:gd name="T56" fmla="*/ 122 w 256"/>
                  <a:gd name="T57" fmla="*/ 131 h 312"/>
                  <a:gd name="T58" fmla="*/ 133 w 256"/>
                  <a:gd name="T59" fmla="*/ 142 h 312"/>
                  <a:gd name="T60" fmla="*/ 157 w 256"/>
                  <a:gd name="T61" fmla="*/ 167 h 312"/>
                  <a:gd name="T62" fmla="*/ 128 w 256"/>
                  <a:gd name="T63" fmla="*/ 161 h 312"/>
                  <a:gd name="T64" fmla="*/ 112 w 256"/>
                  <a:gd name="T65" fmla="*/ 170 h 312"/>
                  <a:gd name="T66" fmla="*/ 122 w 256"/>
                  <a:gd name="T67" fmla="*/ 180 h 312"/>
                  <a:gd name="T68" fmla="*/ 154 w 256"/>
                  <a:gd name="T69" fmla="*/ 19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6" h="312">
                    <a:moveTo>
                      <a:pt x="244" y="297"/>
                    </a:moveTo>
                    <a:cubicBezTo>
                      <a:pt x="237" y="281"/>
                      <a:pt x="225" y="253"/>
                      <a:pt x="224" y="240"/>
                    </a:cubicBezTo>
                    <a:cubicBezTo>
                      <a:pt x="230" y="224"/>
                      <a:pt x="256" y="145"/>
                      <a:pt x="167" y="66"/>
                    </a:cubicBezTo>
                    <a:cubicBezTo>
                      <a:pt x="199" y="32"/>
                      <a:pt x="199" y="32"/>
                      <a:pt x="199" y="32"/>
                    </a:cubicBezTo>
                    <a:cubicBezTo>
                      <a:pt x="202" y="29"/>
                      <a:pt x="203" y="25"/>
                      <a:pt x="202" y="22"/>
                    </a:cubicBezTo>
                    <a:cubicBezTo>
                      <a:pt x="202" y="20"/>
                      <a:pt x="199" y="11"/>
                      <a:pt x="188" y="6"/>
                    </a:cubicBezTo>
                    <a:cubicBezTo>
                      <a:pt x="174" y="0"/>
                      <a:pt x="154" y="2"/>
                      <a:pt x="128" y="13"/>
                    </a:cubicBezTo>
                    <a:cubicBezTo>
                      <a:pt x="101" y="2"/>
                      <a:pt x="81" y="0"/>
                      <a:pt x="67" y="6"/>
                    </a:cubicBezTo>
                    <a:cubicBezTo>
                      <a:pt x="57" y="11"/>
                      <a:pt x="54" y="20"/>
                      <a:pt x="53" y="22"/>
                    </a:cubicBezTo>
                    <a:cubicBezTo>
                      <a:pt x="52" y="25"/>
                      <a:pt x="53" y="29"/>
                      <a:pt x="56" y="32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0" y="145"/>
                      <a:pt x="25" y="224"/>
                      <a:pt x="32" y="240"/>
                    </a:cubicBezTo>
                    <a:cubicBezTo>
                      <a:pt x="30" y="253"/>
                      <a:pt x="19" y="281"/>
                      <a:pt x="11" y="297"/>
                    </a:cubicBezTo>
                    <a:cubicBezTo>
                      <a:pt x="10" y="300"/>
                      <a:pt x="10" y="304"/>
                      <a:pt x="12" y="307"/>
                    </a:cubicBezTo>
                    <a:cubicBezTo>
                      <a:pt x="14" y="310"/>
                      <a:pt x="17" y="312"/>
                      <a:pt x="21" y="312"/>
                    </a:cubicBezTo>
                    <a:cubicBezTo>
                      <a:pt x="234" y="312"/>
                      <a:pt x="234" y="312"/>
                      <a:pt x="234" y="312"/>
                    </a:cubicBezTo>
                    <a:cubicBezTo>
                      <a:pt x="238" y="312"/>
                      <a:pt x="241" y="310"/>
                      <a:pt x="243" y="307"/>
                    </a:cubicBezTo>
                    <a:cubicBezTo>
                      <a:pt x="245" y="304"/>
                      <a:pt x="246" y="300"/>
                      <a:pt x="244" y="297"/>
                    </a:cubicBezTo>
                    <a:close/>
                    <a:moveTo>
                      <a:pt x="123" y="34"/>
                    </a:moveTo>
                    <a:cubicBezTo>
                      <a:pt x="126" y="35"/>
                      <a:pt x="129" y="35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57" y="23"/>
                      <a:pt x="171" y="23"/>
                      <a:pt x="177" y="24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84" y="23"/>
                      <a:pt x="97" y="22"/>
                      <a:pt x="123" y="34"/>
                    </a:cubicBezTo>
                    <a:close/>
                    <a:moveTo>
                      <a:pt x="37" y="291"/>
                    </a:moveTo>
                    <a:cubicBezTo>
                      <a:pt x="44" y="275"/>
                      <a:pt x="53" y="252"/>
                      <a:pt x="53" y="238"/>
                    </a:cubicBezTo>
                    <a:cubicBezTo>
                      <a:pt x="53" y="236"/>
                      <a:pt x="53" y="234"/>
                      <a:pt x="52" y="233"/>
                    </a:cubicBezTo>
                    <a:cubicBezTo>
                      <a:pt x="50" y="230"/>
                      <a:pt x="15" y="155"/>
                      <a:pt x="108" y="78"/>
                    </a:cubicBezTo>
                    <a:cubicBezTo>
                      <a:pt x="147" y="78"/>
                      <a:pt x="147" y="78"/>
                      <a:pt x="147" y="78"/>
                    </a:cubicBezTo>
                    <a:cubicBezTo>
                      <a:pt x="240" y="155"/>
                      <a:pt x="205" y="230"/>
                      <a:pt x="203" y="233"/>
                    </a:cubicBezTo>
                    <a:cubicBezTo>
                      <a:pt x="203" y="234"/>
                      <a:pt x="202" y="236"/>
                      <a:pt x="202" y="238"/>
                    </a:cubicBezTo>
                    <a:cubicBezTo>
                      <a:pt x="202" y="252"/>
                      <a:pt x="211" y="275"/>
                      <a:pt x="218" y="291"/>
                    </a:cubicBezTo>
                    <a:lnTo>
                      <a:pt x="37" y="291"/>
                    </a:lnTo>
                    <a:close/>
                    <a:moveTo>
                      <a:pt x="163" y="203"/>
                    </a:moveTo>
                    <a:cubicBezTo>
                      <a:pt x="165" y="207"/>
                      <a:pt x="166" y="210"/>
                      <a:pt x="166" y="215"/>
                    </a:cubicBezTo>
                    <a:cubicBezTo>
                      <a:pt x="166" y="223"/>
                      <a:pt x="163" y="230"/>
                      <a:pt x="157" y="234"/>
                    </a:cubicBezTo>
                    <a:cubicBezTo>
                      <a:pt x="151" y="239"/>
                      <a:pt x="143" y="242"/>
                      <a:pt x="133" y="243"/>
                    </a:cubicBezTo>
                    <a:cubicBezTo>
                      <a:pt x="133" y="259"/>
                      <a:pt x="133" y="259"/>
                      <a:pt x="133" y="259"/>
                    </a:cubicBezTo>
                    <a:cubicBezTo>
                      <a:pt x="122" y="259"/>
                      <a:pt x="122" y="259"/>
                      <a:pt x="122" y="259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10" y="243"/>
                      <a:pt x="99" y="241"/>
                      <a:pt x="89" y="237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94" y="219"/>
                      <a:pt x="99" y="221"/>
                      <a:pt x="105" y="223"/>
                    </a:cubicBezTo>
                    <a:cubicBezTo>
                      <a:pt x="112" y="224"/>
                      <a:pt x="117" y="225"/>
                      <a:pt x="122" y="226"/>
                    </a:cubicBezTo>
                    <a:cubicBezTo>
                      <a:pt x="122" y="226"/>
                      <a:pt x="125" y="226"/>
                      <a:pt x="128" y="226"/>
                    </a:cubicBezTo>
                    <a:cubicBezTo>
                      <a:pt x="130" y="226"/>
                      <a:pt x="133" y="225"/>
                      <a:pt x="133" y="225"/>
                    </a:cubicBezTo>
                    <a:cubicBezTo>
                      <a:pt x="140" y="224"/>
                      <a:pt x="143" y="221"/>
                      <a:pt x="143" y="216"/>
                    </a:cubicBezTo>
                    <a:cubicBezTo>
                      <a:pt x="143" y="214"/>
                      <a:pt x="142" y="212"/>
                      <a:pt x="140" y="211"/>
                    </a:cubicBezTo>
                    <a:cubicBezTo>
                      <a:pt x="139" y="209"/>
                      <a:pt x="136" y="208"/>
                      <a:pt x="133" y="206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17" y="200"/>
                      <a:pt x="117" y="200"/>
                      <a:pt x="117" y="200"/>
                    </a:cubicBezTo>
                    <a:cubicBezTo>
                      <a:pt x="107" y="196"/>
                      <a:pt x="100" y="192"/>
                      <a:pt x="95" y="187"/>
                    </a:cubicBezTo>
                    <a:cubicBezTo>
                      <a:pt x="91" y="182"/>
                      <a:pt x="89" y="177"/>
                      <a:pt x="89" y="170"/>
                    </a:cubicBezTo>
                    <a:cubicBezTo>
                      <a:pt x="89" y="162"/>
                      <a:pt x="92" y="156"/>
                      <a:pt x="98" y="151"/>
                    </a:cubicBezTo>
                    <a:cubicBezTo>
                      <a:pt x="104" y="147"/>
                      <a:pt x="112" y="144"/>
                      <a:pt x="122" y="143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42"/>
                      <a:pt x="133" y="142"/>
                      <a:pt x="133" y="142"/>
                    </a:cubicBezTo>
                    <a:cubicBezTo>
                      <a:pt x="144" y="143"/>
                      <a:pt x="155" y="145"/>
                      <a:pt x="164" y="149"/>
                    </a:cubicBezTo>
                    <a:cubicBezTo>
                      <a:pt x="157" y="167"/>
                      <a:pt x="157" y="167"/>
                      <a:pt x="157" y="167"/>
                    </a:cubicBezTo>
                    <a:cubicBezTo>
                      <a:pt x="149" y="164"/>
                      <a:pt x="141" y="162"/>
                      <a:pt x="133" y="161"/>
                    </a:cubicBezTo>
                    <a:cubicBezTo>
                      <a:pt x="133" y="161"/>
                      <a:pt x="131" y="161"/>
                      <a:pt x="128" y="161"/>
                    </a:cubicBezTo>
                    <a:cubicBezTo>
                      <a:pt x="125" y="161"/>
                      <a:pt x="122" y="162"/>
                      <a:pt x="122" y="162"/>
                    </a:cubicBezTo>
                    <a:cubicBezTo>
                      <a:pt x="116" y="163"/>
                      <a:pt x="112" y="165"/>
                      <a:pt x="112" y="170"/>
                    </a:cubicBezTo>
                    <a:cubicBezTo>
                      <a:pt x="112" y="172"/>
                      <a:pt x="113" y="174"/>
                      <a:pt x="115" y="175"/>
                    </a:cubicBezTo>
                    <a:cubicBezTo>
                      <a:pt x="116" y="177"/>
                      <a:pt x="119" y="178"/>
                      <a:pt x="122" y="180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43" y="188"/>
                      <a:pt x="150" y="191"/>
                      <a:pt x="154" y="194"/>
                    </a:cubicBezTo>
                    <a:cubicBezTo>
                      <a:pt x="158" y="197"/>
                      <a:pt x="161" y="200"/>
                      <a:pt x="163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GB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640356-4E0C-4150-8310-810E9DCA660D}"/>
              </a:ext>
            </a:extLst>
          </p:cNvPr>
          <p:cNvGrpSpPr/>
          <p:nvPr/>
        </p:nvGrpSpPr>
        <p:grpSpPr>
          <a:xfrm>
            <a:off x="4538831" y="1444502"/>
            <a:ext cx="3017520" cy="563873"/>
            <a:chOff x="3100071" y="3671207"/>
            <a:chExt cx="3017520" cy="5638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5D2EB6-974F-44A2-BA1C-1109C7EFFE4F}"/>
                </a:ext>
              </a:extLst>
            </p:cNvPr>
            <p:cNvSpPr/>
            <p:nvPr/>
          </p:nvSpPr>
          <p:spPr>
            <a:xfrm>
              <a:off x="3653751" y="3748462"/>
              <a:ext cx="2308505" cy="409362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PPE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726B0A-E421-452E-87DE-790E8B30829F}"/>
                </a:ext>
              </a:extLst>
            </p:cNvPr>
            <p:cNvSpPr/>
            <p:nvPr/>
          </p:nvSpPr>
          <p:spPr>
            <a:xfrm>
              <a:off x="3100071" y="3671207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587">
              <a:extLst>
                <a:ext uri="{FF2B5EF4-FFF2-40B4-BE49-F238E27FC236}">
                  <a16:creationId xmlns:a16="http://schemas.microsoft.com/office/drawing/2014/main" id="{88AD3E88-E688-4110-A637-3B14589C453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48311" y="3724543"/>
              <a:ext cx="457200" cy="457200"/>
            </a:xfrm>
            <a:custGeom>
              <a:avLst/>
              <a:gdLst>
                <a:gd name="T0" fmla="*/ 490 w 512"/>
                <a:gd name="T1" fmla="*/ 256 h 512"/>
                <a:gd name="T2" fmla="*/ 21 w 512"/>
                <a:gd name="T3" fmla="*/ 256 h 512"/>
                <a:gd name="T4" fmla="*/ 256 w 512"/>
                <a:gd name="T5" fmla="*/ 0 h 512"/>
                <a:gd name="T6" fmla="*/ 256 w 512"/>
                <a:gd name="T7" fmla="*/ 512 h 512"/>
                <a:gd name="T8" fmla="*/ 256 w 512"/>
                <a:gd name="T9" fmla="*/ 0 h 512"/>
                <a:gd name="T10" fmla="*/ 265 w 512"/>
                <a:gd name="T11" fmla="*/ 207 h 512"/>
                <a:gd name="T12" fmla="*/ 315 w 512"/>
                <a:gd name="T13" fmla="*/ 227 h 512"/>
                <a:gd name="T14" fmla="*/ 327 w 512"/>
                <a:gd name="T15" fmla="*/ 219 h 512"/>
                <a:gd name="T16" fmla="*/ 326 w 512"/>
                <a:gd name="T17" fmla="*/ 165 h 512"/>
                <a:gd name="T18" fmla="*/ 311 w 512"/>
                <a:gd name="T19" fmla="*/ 187 h 512"/>
                <a:gd name="T20" fmla="*/ 264 w 512"/>
                <a:gd name="T21" fmla="*/ 117 h 512"/>
                <a:gd name="T22" fmla="*/ 247 w 512"/>
                <a:gd name="T23" fmla="*/ 116 h 512"/>
                <a:gd name="T24" fmla="*/ 188 w 512"/>
                <a:gd name="T25" fmla="*/ 207 h 512"/>
                <a:gd name="T26" fmla="*/ 206 w 512"/>
                <a:gd name="T27" fmla="*/ 218 h 512"/>
                <a:gd name="T28" fmla="*/ 258 w 512"/>
                <a:gd name="T29" fmla="*/ 138 h 512"/>
                <a:gd name="T30" fmla="*/ 277 w 512"/>
                <a:gd name="T31" fmla="*/ 199 h 512"/>
                <a:gd name="T32" fmla="*/ 130 w 512"/>
                <a:gd name="T33" fmla="*/ 352 h 512"/>
                <a:gd name="T34" fmla="*/ 166 w 512"/>
                <a:gd name="T35" fmla="*/ 283 h 512"/>
                <a:gd name="T36" fmla="*/ 184 w 512"/>
                <a:gd name="T37" fmla="*/ 309 h 512"/>
                <a:gd name="T38" fmla="*/ 194 w 512"/>
                <a:gd name="T39" fmla="*/ 295 h 512"/>
                <a:gd name="T40" fmla="*/ 166 w 512"/>
                <a:gd name="T41" fmla="*/ 249 h 512"/>
                <a:gd name="T42" fmla="*/ 120 w 512"/>
                <a:gd name="T43" fmla="*/ 277 h 512"/>
                <a:gd name="T44" fmla="*/ 143 w 512"/>
                <a:gd name="T45" fmla="*/ 280 h 512"/>
                <a:gd name="T46" fmla="*/ 107 w 512"/>
                <a:gd name="T47" fmla="*/ 354 h 512"/>
                <a:gd name="T48" fmla="*/ 124 w 512"/>
                <a:gd name="T49" fmla="*/ 373 h 512"/>
                <a:gd name="T50" fmla="*/ 234 w 512"/>
                <a:gd name="T51" fmla="*/ 362 h 512"/>
                <a:gd name="T52" fmla="*/ 405 w 512"/>
                <a:gd name="T53" fmla="*/ 343 h 512"/>
                <a:gd name="T54" fmla="*/ 341 w 512"/>
                <a:gd name="T55" fmla="*/ 254 h 512"/>
                <a:gd name="T56" fmla="*/ 383 w 512"/>
                <a:gd name="T57" fmla="*/ 348 h 512"/>
                <a:gd name="T58" fmla="*/ 304 w 512"/>
                <a:gd name="T59" fmla="*/ 352 h 512"/>
                <a:gd name="T60" fmla="*/ 311 w 512"/>
                <a:gd name="T61" fmla="*/ 330 h 512"/>
                <a:gd name="T62" fmla="*/ 266 w 512"/>
                <a:gd name="T63" fmla="*/ 359 h 512"/>
                <a:gd name="T64" fmla="*/ 296 w 512"/>
                <a:gd name="T65" fmla="*/ 404 h 512"/>
                <a:gd name="T66" fmla="*/ 311 w 512"/>
                <a:gd name="T67" fmla="*/ 404 h 512"/>
                <a:gd name="T68" fmla="*/ 295 w 512"/>
                <a:gd name="T69" fmla="*/ 373 h 512"/>
                <a:gd name="T70" fmla="*/ 396 w 512"/>
                <a:gd name="T71" fmla="*/ 368 h 512"/>
                <a:gd name="T72" fmla="*/ 405 w 512"/>
                <a:gd name="T73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77" y="199"/>
                  </a:moveTo>
                  <a:cubicBezTo>
                    <a:pt x="271" y="198"/>
                    <a:pt x="266" y="202"/>
                    <a:pt x="265" y="207"/>
                  </a:cubicBezTo>
                  <a:cubicBezTo>
                    <a:pt x="264" y="213"/>
                    <a:pt x="268" y="219"/>
                    <a:pt x="274" y="220"/>
                  </a:cubicBezTo>
                  <a:cubicBezTo>
                    <a:pt x="315" y="227"/>
                    <a:pt x="315" y="227"/>
                    <a:pt x="315" y="227"/>
                  </a:cubicBezTo>
                  <a:cubicBezTo>
                    <a:pt x="315" y="227"/>
                    <a:pt x="316" y="227"/>
                    <a:pt x="317" y="227"/>
                  </a:cubicBezTo>
                  <a:cubicBezTo>
                    <a:pt x="322" y="227"/>
                    <a:pt x="326" y="224"/>
                    <a:pt x="327" y="219"/>
                  </a:cubicBezTo>
                  <a:cubicBezTo>
                    <a:pt x="335" y="177"/>
                    <a:pt x="335" y="177"/>
                    <a:pt x="335" y="177"/>
                  </a:cubicBezTo>
                  <a:cubicBezTo>
                    <a:pt x="336" y="171"/>
                    <a:pt x="332" y="166"/>
                    <a:pt x="326" y="165"/>
                  </a:cubicBezTo>
                  <a:cubicBezTo>
                    <a:pt x="320" y="164"/>
                    <a:pt x="315" y="168"/>
                    <a:pt x="314" y="174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1" y="118"/>
                    <a:pt x="267" y="117"/>
                    <a:pt x="264" y="117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3" y="116"/>
                    <a:pt x="239" y="118"/>
                    <a:pt x="237" y="121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5" y="212"/>
                    <a:pt x="186" y="219"/>
                    <a:pt x="192" y="222"/>
                  </a:cubicBezTo>
                  <a:cubicBezTo>
                    <a:pt x="197" y="225"/>
                    <a:pt x="203" y="224"/>
                    <a:pt x="206" y="21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95" y="202"/>
                    <a:pt x="295" y="202"/>
                    <a:pt x="295" y="202"/>
                  </a:cubicBezTo>
                  <a:lnTo>
                    <a:pt x="277" y="199"/>
                  </a:lnTo>
                  <a:close/>
                  <a:moveTo>
                    <a:pt x="224" y="352"/>
                  </a:moveTo>
                  <a:cubicBezTo>
                    <a:pt x="130" y="352"/>
                    <a:pt x="130" y="352"/>
                    <a:pt x="130" y="352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5" y="307"/>
                    <a:pt x="179" y="309"/>
                    <a:pt x="184" y="309"/>
                  </a:cubicBezTo>
                  <a:cubicBezTo>
                    <a:pt x="185" y="309"/>
                    <a:pt x="186" y="309"/>
                    <a:pt x="187" y="309"/>
                  </a:cubicBezTo>
                  <a:cubicBezTo>
                    <a:pt x="193" y="307"/>
                    <a:pt x="196" y="301"/>
                    <a:pt x="194" y="295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8" y="250"/>
                    <a:pt x="171" y="247"/>
                    <a:pt x="166" y="249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21" y="265"/>
                    <a:pt x="118" y="271"/>
                    <a:pt x="120" y="277"/>
                  </a:cubicBezTo>
                  <a:cubicBezTo>
                    <a:pt x="122" y="282"/>
                    <a:pt x="128" y="285"/>
                    <a:pt x="134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07" y="343"/>
                    <a:pt x="107" y="343"/>
                    <a:pt x="107" y="343"/>
                  </a:cubicBezTo>
                  <a:cubicBezTo>
                    <a:pt x="105" y="347"/>
                    <a:pt x="105" y="351"/>
                    <a:pt x="107" y="354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117" y="371"/>
                    <a:pt x="121" y="373"/>
                    <a:pt x="124" y="373"/>
                  </a:cubicBezTo>
                  <a:cubicBezTo>
                    <a:pt x="224" y="373"/>
                    <a:pt x="224" y="373"/>
                    <a:pt x="224" y="373"/>
                  </a:cubicBezTo>
                  <a:cubicBezTo>
                    <a:pt x="230" y="373"/>
                    <a:pt x="234" y="368"/>
                    <a:pt x="234" y="362"/>
                  </a:cubicBezTo>
                  <a:cubicBezTo>
                    <a:pt x="234" y="356"/>
                    <a:pt x="230" y="352"/>
                    <a:pt x="224" y="352"/>
                  </a:cubicBezTo>
                  <a:close/>
                  <a:moveTo>
                    <a:pt x="405" y="343"/>
                  </a:moveTo>
                  <a:cubicBezTo>
                    <a:pt x="355" y="258"/>
                    <a:pt x="355" y="258"/>
                    <a:pt x="355" y="258"/>
                  </a:cubicBezTo>
                  <a:cubicBezTo>
                    <a:pt x="352" y="253"/>
                    <a:pt x="346" y="251"/>
                    <a:pt x="341" y="254"/>
                  </a:cubicBezTo>
                  <a:cubicBezTo>
                    <a:pt x="335" y="257"/>
                    <a:pt x="334" y="263"/>
                    <a:pt x="337" y="268"/>
                  </a:cubicBezTo>
                  <a:cubicBezTo>
                    <a:pt x="383" y="348"/>
                    <a:pt x="383" y="348"/>
                    <a:pt x="383" y="348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5" y="341"/>
                    <a:pt x="315" y="334"/>
                    <a:pt x="311" y="330"/>
                  </a:cubicBezTo>
                  <a:cubicBezTo>
                    <a:pt x="307" y="325"/>
                    <a:pt x="300" y="325"/>
                    <a:pt x="296" y="330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2" y="363"/>
                    <a:pt x="262" y="370"/>
                    <a:pt x="266" y="374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8" y="406"/>
                    <a:pt x="300" y="407"/>
                    <a:pt x="303" y="407"/>
                  </a:cubicBezTo>
                  <a:cubicBezTo>
                    <a:pt x="306" y="407"/>
                    <a:pt x="309" y="406"/>
                    <a:pt x="311" y="404"/>
                  </a:cubicBezTo>
                  <a:cubicBezTo>
                    <a:pt x="315" y="400"/>
                    <a:pt x="315" y="393"/>
                    <a:pt x="311" y="389"/>
                  </a:cubicBezTo>
                  <a:cubicBezTo>
                    <a:pt x="295" y="373"/>
                    <a:pt x="295" y="373"/>
                    <a:pt x="295" y="373"/>
                  </a:cubicBezTo>
                  <a:cubicBezTo>
                    <a:pt x="387" y="373"/>
                    <a:pt x="387" y="373"/>
                    <a:pt x="387" y="373"/>
                  </a:cubicBezTo>
                  <a:cubicBezTo>
                    <a:pt x="391" y="373"/>
                    <a:pt x="394" y="371"/>
                    <a:pt x="396" y="368"/>
                  </a:cubicBezTo>
                  <a:cubicBezTo>
                    <a:pt x="405" y="354"/>
                    <a:pt x="405" y="354"/>
                    <a:pt x="405" y="354"/>
                  </a:cubicBezTo>
                  <a:cubicBezTo>
                    <a:pt x="407" y="351"/>
                    <a:pt x="407" y="347"/>
                    <a:pt x="405" y="343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C4C40D-D445-407C-AA62-2EFF55D1EFE0}"/>
              </a:ext>
            </a:extLst>
          </p:cNvPr>
          <p:cNvGrpSpPr/>
          <p:nvPr/>
        </p:nvGrpSpPr>
        <p:grpSpPr>
          <a:xfrm>
            <a:off x="8919758" y="1444502"/>
            <a:ext cx="3085289" cy="563873"/>
            <a:chOff x="7174555" y="1722664"/>
            <a:chExt cx="3085289" cy="5638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F59D93-413D-43C0-929B-0040E6C3EE4D}"/>
                </a:ext>
              </a:extLst>
            </p:cNvPr>
            <p:cNvSpPr/>
            <p:nvPr/>
          </p:nvSpPr>
          <p:spPr>
            <a:xfrm>
              <a:off x="7812880" y="1799919"/>
              <a:ext cx="2446964" cy="345836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Workforce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7198F3-5923-4FEC-AFE9-29A669DEFA32}"/>
                </a:ext>
              </a:extLst>
            </p:cNvPr>
            <p:cNvSpPr/>
            <p:nvPr/>
          </p:nvSpPr>
          <p:spPr>
            <a:xfrm>
              <a:off x="7174555" y="1722664"/>
              <a:ext cx="3017520" cy="56387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749">
              <a:extLst>
                <a:ext uri="{FF2B5EF4-FFF2-40B4-BE49-F238E27FC236}">
                  <a16:creationId xmlns:a16="http://schemas.microsoft.com/office/drawing/2014/main" id="{BC8B5D88-7294-4B63-9E68-F3289A07DB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65118" y="1768891"/>
              <a:ext cx="457200" cy="457200"/>
              <a:chOff x="3520" y="2686"/>
              <a:chExt cx="340" cy="340"/>
            </a:xfrm>
            <a:solidFill>
              <a:schemeClr val="accent6">
                <a:lumMod val="25000"/>
              </a:schemeClr>
            </a:solidFill>
          </p:grpSpPr>
          <p:sp>
            <p:nvSpPr>
              <p:cNvPr id="34" name="Freeform 750">
                <a:extLst>
                  <a:ext uri="{FF2B5EF4-FFF2-40B4-BE49-F238E27FC236}">
                    <a16:creationId xmlns:a16="http://schemas.microsoft.com/office/drawing/2014/main" id="{77AF0A5E-9353-457D-880E-7786F6942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51">
                <a:extLst>
                  <a:ext uri="{FF2B5EF4-FFF2-40B4-BE49-F238E27FC236}">
                    <a16:creationId xmlns:a16="http://schemas.microsoft.com/office/drawing/2014/main" id="{0BAD90C4-E7D4-4D01-AA04-C1BA759CF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752">
                <a:extLst>
                  <a:ext uri="{FF2B5EF4-FFF2-40B4-BE49-F238E27FC236}">
                    <a16:creationId xmlns:a16="http://schemas.microsoft.com/office/drawing/2014/main" id="{DE4665C6-6596-44E6-9C38-CCE4551E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6EA87CE-22F6-4807-BAFE-05C6A506A73D}"/>
              </a:ext>
            </a:extLst>
          </p:cNvPr>
          <p:cNvSpPr/>
          <p:nvPr/>
        </p:nvSpPr>
        <p:spPr>
          <a:xfrm>
            <a:off x="361733" y="2319691"/>
            <a:ext cx="6875580" cy="58477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agencies are at risk of shutting down due to lost revenue and increased operational costs associated with the COVID-19 pandemic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3A24E9-1B9F-4E88-9472-1B1F751A6844}"/>
              </a:ext>
            </a:extLst>
          </p:cNvPr>
          <p:cNvSpPr/>
          <p:nvPr/>
        </p:nvSpPr>
        <p:spPr>
          <a:xfrm>
            <a:off x="1929140" y="4173750"/>
            <a:ext cx="1823568" cy="3879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Loss of Revenue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E6D44A-DBA7-4239-B42C-70F2EF8E7F0C}"/>
              </a:ext>
            </a:extLst>
          </p:cNvPr>
          <p:cNvSpPr txBox="1"/>
          <p:nvPr/>
        </p:nvSpPr>
        <p:spPr>
          <a:xfrm>
            <a:off x="159294" y="4561677"/>
            <a:ext cx="5363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substantial decline in calls for service across the country has resulted in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significant lost revenue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EMS agencies</a:t>
            </a:r>
            <a:endParaRPr lang="en-U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has been exacerbated by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increased costs related to COVID-19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preparedness and response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2416CC-ED09-4BA6-8F1B-094BB20D0708}"/>
              </a:ext>
            </a:extLst>
          </p:cNvPr>
          <p:cNvSpPr/>
          <p:nvPr/>
        </p:nvSpPr>
        <p:spPr>
          <a:xfrm>
            <a:off x="6574018" y="4367712"/>
            <a:ext cx="5363260" cy="18891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338623-75DF-4E87-8203-5527F0493B05}"/>
              </a:ext>
            </a:extLst>
          </p:cNvPr>
          <p:cNvSpPr txBox="1"/>
          <p:nvPr/>
        </p:nvSpPr>
        <p:spPr>
          <a:xfrm>
            <a:off x="6574017" y="4612924"/>
            <a:ext cx="5363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EMS agencies have had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difficulty accessing emergency relief funding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 the Stafford Act and CARES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especially true for private non-profit and private for-profit services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which may not have a direct relationship with state EMS and health officials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15A3D2-2FB5-44F4-9F73-D957DD94EE70}"/>
              </a:ext>
            </a:extLst>
          </p:cNvPr>
          <p:cNvSpPr/>
          <p:nvPr/>
        </p:nvSpPr>
        <p:spPr>
          <a:xfrm>
            <a:off x="7935688" y="4173750"/>
            <a:ext cx="2703285" cy="3879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Access to Relief Funding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5BA8F6-B60A-4390-AA20-C7E6D841C2F2}"/>
              </a:ext>
            </a:extLst>
          </p:cNvPr>
          <p:cNvSpPr txBox="1"/>
          <p:nvPr/>
        </p:nvSpPr>
        <p:spPr>
          <a:xfrm>
            <a:off x="337705" y="2950842"/>
            <a:ext cx="1166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71% of EMS agencies are experiencing financial strain due to the COVID-19 response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36% of agencies reported that they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 cease operations by the end of June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many had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less than 30 days cash on hand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47798C5-59DF-4AB8-A9AB-91DC8055B533}"/>
              </a:ext>
            </a:extLst>
          </p:cNvPr>
          <p:cNvSpPr/>
          <p:nvPr/>
        </p:nvSpPr>
        <p:spPr>
          <a:xfrm>
            <a:off x="1976456" y="601132"/>
            <a:ext cx="8507830" cy="7375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99D83A-5335-4237-8047-BA2F7F189B91}"/>
              </a:ext>
            </a:extLst>
          </p:cNvPr>
          <p:cNvSpPr txBox="1"/>
          <p:nvPr/>
        </p:nvSpPr>
        <p:spPr>
          <a:xfrm>
            <a:off x="2538117" y="641702"/>
            <a:ext cx="7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EMS systems across the country are facing issues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64919-0D0E-40D0-8F95-06119676E53A}"/>
              </a:ext>
            </a:extLst>
          </p:cNvPr>
          <p:cNvSpPr/>
          <p:nvPr/>
        </p:nvSpPr>
        <p:spPr>
          <a:xfrm>
            <a:off x="103656" y="6398769"/>
            <a:ext cx="5192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NAEMT Survey of EMS Managers on COVID-19 Impact conducted in mid-April.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26318B-9F90-4442-A8FA-4698A297C53D}"/>
              </a:ext>
            </a:extLst>
          </p:cNvPr>
          <p:cNvSpPr txBox="1"/>
          <p:nvPr/>
        </p:nvSpPr>
        <p:spPr>
          <a:xfrm>
            <a:off x="3199838" y="146575"/>
            <a:ext cx="6403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02B62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Medical Services and 911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02B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86385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ASPR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8BFFFE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SPR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8BFFFE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20269</TotalTime>
  <Words>2674</Words>
  <Application>Microsoft Office PowerPoint</Application>
  <PresentationFormat>Widescreen</PresentationFormat>
  <Paragraphs>255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4_Office Theme</vt:lpstr>
      <vt:lpstr>2_Office Theme</vt:lpstr>
      <vt:lpstr>COVID-19 HHS/FEMA 10-1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 and Contact Information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System Resilience Task Force</dc:title>
  <dc:creator>Decknick, Paul</dc:creator>
  <cp:lastModifiedBy>Peter Dudziak</cp:lastModifiedBy>
  <cp:revision>629</cp:revision>
  <cp:lastPrinted>2020-04-01T14:11:47Z</cp:lastPrinted>
  <dcterms:created xsi:type="dcterms:W3CDTF">2020-03-21T19:13:53Z</dcterms:created>
  <dcterms:modified xsi:type="dcterms:W3CDTF">2020-06-03T15:03:14Z</dcterms:modified>
</cp:coreProperties>
</file>